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ignika Negative Light"/>
      <p:regular r:id="rId18"/>
      <p:bold r:id="rId19"/>
    </p:embeddedFont>
    <p:embeddedFont>
      <p:font typeface="Paytone One"/>
      <p:regular r:id="rId20"/>
    </p:embeddedFont>
    <p:embeddedFont>
      <p:font typeface="Fira Sans Extra Condensed Medium"/>
      <p:regular r:id="rId21"/>
      <p:bold r:id="rId22"/>
      <p:italic r:id="rId23"/>
      <p:boldItalic r:id="rId24"/>
    </p:embeddedFont>
    <p:embeddedFont>
      <p:font typeface="Chelsea Market"/>
      <p:regular r:id="rId25"/>
    </p:embeddedFont>
    <p:embeddedFont>
      <p:font typeface="Signika Negative"/>
      <p:regular r:id="rId26"/>
      <p:bold r:id="rId27"/>
    </p:embeddedFont>
    <p:embeddedFont>
      <p:font typeface="Archiv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ytoneOne-regular.fntdata"/><Relationship Id="rId22" Type="http://schemas.openxmlformats.org/officeDocument/2006/relationships/font" Target="fonts/FiraSansExtraCondensedMedium-bold.fntdata"/><Relationship Id="rId21" Type="http://schemas.openxmlformats.org/officeDocument/2006/relationships/font" Target="fonts/FiraSansExtraCondensedMedium-regular.fntdata"/><Relationship Id="rId24" Type="http://schemas.openxmlformats.org/officeDocument/2006/relationships/font" Target="fonts/FiraSansExtraCondensedMedium-boldItalic.fntdata"/><Relationship Id="rId23" Type="http://schemas.openxmlformats.org/officeDocument/2006/relationships/font" Target="fonts/FiraSansExtraCondensed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ignikaNegative-regular.fntdata"/><Relationship Id="rId25" Type="http://schemas.openxmlformats.org/officeDocument/2006/relationships/font" Target="fonts/ChelseaMarket-regular.fntdata"/><Relationship Id="rId28" Type="http://schemas.openxmlformats.org/officeDocument/2006/relationships/font" Target="fonts/Archivo-regular.fntdata"/><Relationship Id="rId27" Type="http://schemas.openxmlformats.org/officeDocument/2006/relationships/font" Target="fonts/SignikaNegativ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chiv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chivo-boldItalic.fntdata"/><Relationship Id="rId30" Type="http://schemas.openxmlformats.org/officeDocument/2006/relationships/font" Target="fonts/Archiv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19" Type="http://schemas.openxmlformats.org/officeDocument/2006/relationships/font" Target="fonts/SignikaNegativeLight-bold.fntdata"/><Relationship Id="rId18" Type="http://schemas.openxmlformats.org/officeDocument/2006/relationships/font" Target="fonts/SignikaNegative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cc3d134183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cc3d134183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cc3d13418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cc3d1341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cc3d13418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cc3d13418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cc3d13418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cc3d13418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cc3d13418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cc3d13418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cc3d134183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cc3d13418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cc3d134183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cc3d134183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cc3d134183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cc3d134183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cc3d134183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cc3d134183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for Summer School:  America Rescue Plan Act 2021 20% </a:t>
            </a:r>
            <a:r>
              <a:rPr lang="en"/>
              <a:t>earmarked</a:t>
            </a:r>
            <a:r>
              <a:rPr lang="en"/>
              <a:t> for learning loss.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2"/>
          <p:cNvSpPr txBox="1"/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b="0" sz="45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72" name="Google Shape;72;p2"/>
          <p:cNvSpPr txBox="1"/>
          <p:nvPr>
            <p:ph idx="1" type="subTitle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1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>
            <p:ph hasCustomPrompt="1" type="title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6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/>
          <p:nvPr>
            <p:ph idx="1" type="subTitle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13"/>
          <p:cNvSpPr txBox="1"/>
          <p:nvPr>
            <p:ph hasCustomPrompt="1" type="title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b="0" sz="45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/>
          <p:nvPr>
            <p:ph idx="1" type="subTitle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9" name="Google Shape;269;p13"/>
          <p:cNvSpPr txBox="1"/>
          <p:nvPr>
            <p:ph idx="2" type="subTitle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0" name="Google Shape;270;p13"/>
          <p:cNvSpPr txBox="1"/>
          <p:nvPr>
            <p:ph idx="3" type="subTitle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1" name="Google Shape;271;p13"/>
          <p:cNvSpPr txBox="1"/>
          <p:nvPr>
            <p:ph idx="4" type="subTitle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272" name="Google Shape;272;p13"/>
          <p:cNvSpPr txBox="1"/>
          <p:nvPr>
            <p:ph idx="5" type="subTitle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273" name="Google Shape;273;p13"/>
          <p:cNvSpPr txBox="1"/>
          <p:nvPr>
            <p:ph idx="6" type="subTitle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274" name="Google Shape;274;p13"/>
          <p:cNvSpPr txBox="1"/>
          <p:nvPr>
            <p:ph hasCustomPrompt="1" idx="7" type="title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b="0" sz="45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/>
          <p:nvPr>
            <p:ph hasCustomPrompt="1" idx="8" type="title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b="0" sz="45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/>
          <p:nvPr>
            <p:ph idx="9"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2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rect b="b" l="l" r="r" t="t"/>
            <a:pathLst>
              <a:path extrusionOk="0" h="29926" w="144795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783F04">
                <a:alpha val="3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16"/>
          <p:cNvSpPr txBox="1"/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5" name="Google Shape;315;p16"/>
          <p:cNvSpPr txBox="1"/>
          <p:nvPr>
            <p:ph idx="1" type="subTitle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16" name="Google Shape;316;p16"/>
          <p:cNvSpPr txBox="1"/>
          <p:nvPr>
            <p:ph idx="2" type="ctrTitle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7" name="Google Shape;317;p16"/>
          <p:cNvSpPr txBox="1"/>
          <p:nvPr>
            <p:ph idx="3" type="subTitle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18" name="Google Shape;318;p16"/>
          <p:cNvSpPr txBox="1"/>
          <p:nvPr>
            <p:ph idx="4" type="ctrTitle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9" name="Google Shape;319;p16"/>
          <p:cNvSpPr txBox="1"/>
          <p:nvPr>
            <p:ph idx="5" type="subTitle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0" name="Google Shape;320;p16"/>
          <p:cNvSpPr txBox="1"/>
          <p:nvPr>
            <p:ph idx="6" type="title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_1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17"/>
          <p:cNvSpPr txBox="1"/>
          <p:nvPr>
            <p:ph idx="1" type="subTitle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354" name="Google Shape;354;p17"/>
          <p:cNvSpPr txBox="1"/>
          <p:nvPr>
            <p:ph idx="2" type="subTitle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5" name="Google Shape;355;p17"/>
          <p:cNvSpPr txBox="1"/>
          <p:nvPr>
            <p:ph idx="3" type="subTitle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/>
        </p:txBody>
      </p:sp>
      <p:sp>
        <p:nvSpPr>
          <p:cNvPr id="356" name="Google Shape;356;p17"/>
          <p:cNvSpPr txBox="1"/>
          <p:nvPr>
            <p:ph idx="4" type="subTitle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7" name="Google Shape;357;p17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2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18"/>
          <p:cNvSpPr txBox="1"/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1" name="Google Shape;391;p18"/>
          <p:cNvSpPr txBox="1"/>
          <p:nvPr>
            <p:ph idx="1" type="subTitle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2" name="Google Shape;392;p18"/>
          <p:cNvSpPr txBox="1"/>
          <p:nvPr>
            <p:ph idx="2" type="ctrTitle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3" name="Google Shape;393;p18"/>
          <p:cNvSpPr txBox="1"/>
          <p:nvPr>
            <p:ph idx="3" type="subTitle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4" name="Google Shape;394;p18"/>
          <p:cNvSpPr txBox="1"/>
          <p:nvPr>
            <p:ph idx="4" type="ctrTitle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5" name="Google Shape;395;p18"/>
          <p:cNvSpPr txBox="1"/>
          <p:nvPr>
            <p:ph idx="5" type="subTitle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6" name="Google Shape;396;p18"/>
          <p:cNvSpPr txBox="1"/>
          <p:nvPr>
            <p:ph idx="6" type="ctrTitle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7" name="Google Shape;397;p18"/>
          <p:cNvSpPr txBox="1"/>
          <p:nvPr>
            <p:ph idx="7" type="subTitle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8" name="Google Shape;398;p18"/>
          <p:cNvSpPr txBox="1"/>
          <p:nvPr>
            <p:ph idx="8"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19"/>
          <p:cNvSpPr txBox="1"/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32" name="Google Shape;432;p19"/>
          <p:cNvSpPr txBox="1"/>
          <p:nvPr>
            <p:ph idx="1" type="subTitle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3" name="Google Shape;433;p19"/>
          <p:cNvSpPr txBox="1"/>
          <p:nvPr>
            <p:ph idx="2" type="ctrTitle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34" name="Google Shape;434;p19"/>
          <p:cNvSpPr txBox="1"/>
          <p:nvPr>
            <p:ph idx="3" type="subTitle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5" name="Google Shape;435;p19"/>
          <p:cNvSpPr txBox="1"/>
          <p:nvPr>
            <p:ph idx="4" type="ctrTitle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36" name="Google Shape;436;p19"/>
          <p:cNvSpPr txBox="1"/>
          <p:nvPr>
            <p:ph idx="5" type="subTitle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7" name="Google Shape;437;p19"/>
          <p:cNvSpPr txBox="1"/>
          <p:nvPr>
            <p:ph idx="6" type="ctrTitle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38" name="Google Shape;438;p19"/>
          <p:cNvSpPr txBox="1"/>
          <p:nvPr>
            <p:ph idx="7" type="subTitle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9" name="Google Shape;439;p19"/>
          <p:cNvSpPr txBox="1"/>
          <p:nvPr>
            <p:ph idx="8" type="ctrTitle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40" name="Google Shape;440;p19"/>
          <p:cNvSpPr txBox="1"/>
          <p:nvPr>
            <p:ph idx="9" type="subTitle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1" name="Google Shape;441;p19"/>
          <p:cNvSpPr txBox="1"/>
          <p:nvPr>
            <p:ph idx="13" type="ctrTitle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42" name="Google Shape;442;p19"/>
          <p:cNvSpPr txBox="1"/>
          <p:nvPr>
            <p:ph idx="14" type="subTitle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3" name="Google Shape;443;p19"/>
          <p:cNvSpPr txBox="1"/>
          <p:nvPr>
            <p:ph idx="15"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4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20"/>
          <p:cNvSpPr txBox="1"/>
          <p:nvPr>
            <p:ph hasCustomPrompt="1" type="title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0" sz="48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/>
          <p:nvPr>
            <p:ph idx="1" type="subTitle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78" name="Google Shape;478;p20"/>
          <p:cNvSpPr txBox="1"/>
          <p:nvPr>
            <p:ph hasCustomPrompt="1" idx="2" type="title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0" sz="48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/>
          <p:nvPr>
            <p:ph idx="3" type="subTitle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0" name="Google Shape;480;p20"/>
          <p:cNvSpPr txBox="1"/>
          <p:nvPr>
            <p:ph hasCustomPrompt="1" idx="4" type="title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0" sz="4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/>
          <p:nvPr>
            <p:ph idx="5" type="subTitle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2" name="Google Shape;482;p20"/>
          <p:cNvSpPr txBox="1"/>
          <p:nvPr>
            <p:ph hasCustomPrompt="1" idx="6" type="title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0" sz="4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/>
          <p:nvPr>
            <p:ph idx="7" type="subTitle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rect b="b" l="l" r="r" t="t"/>
            <a:pathLst>
              <a:path extrusionOk="0" h="39245" w="3454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38100">
              <a:srgbClr val="783F04">
                <a:alpha val="3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flipH="1" rot="-1013395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rect b="b" l="l" r="r" t="t"/>
              <a:pathLst>
                <a:path extrusionOk="0" h="165285" w="162735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2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rect b="b" l="l" r="r" t="t"/>
              <a:pathLst>
                <a:path extrusionOk="0" h="23052" w="26316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2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3"/>
          <p:cNvSpPr txBox="1"/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4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3"/>
          <p:cNvSpPr txBox="1"/>
          <p:nvPr>
            <p:ph idx="1" type="subTitle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3"/>
          <p:cNvSpPr txBox="1"/>
          <p:nvPr>
            <p:ph hasCustomPrompt="1" idx="2" type="title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b="0" sz="48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rect b="b" l="l" r="r" t="t"/>
            <a:pathLst>
              <a:path extrusionOk="0" h="18195" w="17398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rotWithShape="0" algn="bl" dir="5400000" dist="9525">
              <a:srgbClr val="783F04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rect b="b" l="l" r="r" t="t"/>
            <a:pathLst>
              <a:path extrusionOk="0" h="18195" w="17398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rotWithShape="0" algn="bl" dir="5400000" dist="9525">
              <a:srgbClr val="783F04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CUSTOM_6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flipH="1" rot="-219180">
            <a:off x="2133166" y="610958"/>
            <a:ext cx="3477645" cy="3951366"/>
          </a:xfrm>
          <a:custGeom>
            <a:rect b="b" l="l" r="r" t="t"/>
            <a:pathLst>
              <a:path extrusionOk="0" h="39245" w="3454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38100">
              <a:srgbClr val="783F04">
                <a:alpha val="3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rect b="b" l="l" r="r" t="t"/>
            <a:pathLst>
              <a:path extrusionOk="0" h="205901" w="28982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rotWithShape="0" algn="bl" dir="5400000" dist="19050">
              <a:srgbClr val="783F04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1"/>
          <p:cNvSpPr txBox="1"/>
          <p:nvPr>
            <p:ph type="ctrTitle"/>
          </p:nvPr>
        </p:nvSpPr>
        <p:spPr>
          <a:xfrm flipH="1" rot="-219030">
            <a:off x="2453374" y="800824"/>
            <a:ext cx="2761102" cy="237843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4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8" name="Google Shape;488;p21"/>
          <p:cNvSpPr txBox="1"/>
          <p:nvPr>
            <p:ph idx="1" type="subTitle"/>
          </p:nvPr>
        </p:nvSpPr>
        <p:spPr>
          <a:xfrm flipH="1" rot="-219126">
            <a:off x="2515440" y="3328437"/>
            <a:ext cx="2844677" cy="5777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9" name="Google Shape;489;p21"/>
          <p:cNvSpPr txBox="1"/>
          <p:nvPr>
            <p:ph hasCustomPrompt="1" idx="2" type="title"/>
          </p:nvPr>
        </p:nvSpPr>
        <p:spPr>
          <a:xfrm flipH="1" rot="475373">
            <a:off x="5959838" y="2010223"/>
            <a:ext cx="1384213" cy="920192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b="0" sz="48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rect b="b" l="l" r="r" t="t"/>
            <a:pathLst>
              <a:path extrusionOk="0" h="18195" w="17398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rotWithShape="0" algn="bl" dir="5400000" dist="9525">
              <a:srgbClr val="783F04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flipH="1" rot="-219139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rect b="b" l="l" r="r" t="t"/>
                <a:pathLst>
                  <a:path extrusionOk="0" h="69604" w="50722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rect b="b" l="l" r="r" t="t"/>
                <a:pathLst>
                  <a:path extrusionOk="0" h="135505" w="141428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1155CC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rect b="b" l="l" r="r" t="t"/>
                <a:pathLst>
                  <a:path extrusionOk="0" h="106997" w="11181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rotWithShape="0" algn="bl" dir="6480000" dist="9525">
                  <a:srgbClr val="BF9000">
                    <a:alpha val="3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/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99" name="Google Shape;499;p22"/>
          <p:cNvSpPr txBox="1"/>
          <p:nvPr>
            <p:ph idx="1" type="subTitle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10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23"/>
          <p:cNvSpPr txBox="1"/>
          <p:nvPr>
            <p:ph idx="1" type="subTitle"/>
          </p:nvPr>
        </p:nvSpPr>
        <p:spPr>
          <a:xfrm flipH="1" rot="-316776">
            <a:off x="1976984" y="2018298"/>
            <a:ext cx="1754041" cy="11074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3" name="Google Shape;533;p23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10_1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24"/>
          <p:cNvSpPr txBox="1"/>
          <p:nvPr>
            <p:ph idx="1" type="subTitle"/>
          </p:nvPr>
        </p:nvSpPr>
        <p:spPr>
          <a:xfrm flipH="1" rot="410040">
            <a:off x="5561368" y="2209812"/>
            <a:ext cx="1868173" cy="1107657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7" name="Google Shape;567;p24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3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25"/>
          <p:cNvSpPr txBox="1"/>
          <p:nvPr>
            <p:ph idx="1" type="body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601" name="Google Shape;601;p25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602" name="Google Shape;602;p25"/>
          <p:cNvSpPr txBox="1"/>
          <p:nvPr>
            <p:ph idx="2" type="body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6" name="Google Shape;666;p26"/>
          <p:cNvSpPr txBox="1"/>
          <p:nvPr>
            <p:ph idx="1" type="subTitle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7" name="Google Shape;667;p26"/>
          <p:cNvSpPr txBox="1"/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52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and text">
  <p:cSld name="SECTION_HEADER_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rect b="b" l="l" r="r" t="t"/>
              <a:pathLst>
                <a:path extrusionOk="0" h="116324" w="263185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rotWithShape="0" algn="bl" dir="5400000" dist="19050">
                <a:srgbClr val="783F04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rect b="b" l="l" r="r" t="t"/>
              <a:pathLst>
                <a:path extrusionOk="0" fill="none" h="1" w="26365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cap="flat" cmpd="sng" w="9525">
              <a:solidFill>
                <a:srgbClr val="D1EAF7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rect b="b" l="l" r="r" t="t"/>
              <a:pathLst>
                <a:path extrusionOk="0" fill="none" h="116673" w="1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cap="flat" cmpd="sng" w="18900">
              <a:solidFill>
                <a:srgbClr val="E72D53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27"/>
          <p:cNvSpPr txBox="1"/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45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6" name="Google Shape;686;p27"/>
          <p:cNvSpPr txBox="1"/>
          <p:nvPr>
            <p:ph idx="1" type="subTitle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16" name="Google Shape;116;p4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5"/>
          <p:cNvSpPr txBox="1"/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0" name="Google Shape;150;p5"/>
          <p:cNvSpPr txBox="1"/>
          <p:nvPr>
            <p:ph idx="1" type="subTitle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1" name="Google Shape;151;p5"/>
          <p:cNvSpPr txBox="1"/>
          <p:nvPr>
            <p:ph idx="2" type="ctrTitle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5"/>
          <p:cNvSpPr txBox="1"/>
          <p:nvPr>
            <p:ph idx="3" type="subTitle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3" name="Google Shape;153;p5"/>
          <p:cNvSpPr txBox="1"/>
          <p:nvPr>
            <p:ph idx="4"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6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rect b="b" l="l" r="r" t="t"/>
              <a:pathLst>
                <a:path extrusionOk="0" h="160376" w="285722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6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rect b="b" l="l" r="r" t="t"/>
              <a:pathLst>
                <a:path extrusionOk="0" h="144" w="3976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rect b="b" l="l" r="r" t="t"/>
              <a:pathLst>
                <a:path extrusionOk="0" h="144" w="285536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rect b="b" l="l" r="r" t="t"/>
              <a:pathLst>
                <a:path extrusionOk="0" h="143" w="285536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rect b="b" l="l" r="r" t="t"/>
              <a:pathLst>
                <a:path extrusionOk="0" h="29" w="3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rect b="b" l="l" r="r" t="t"/>
              <a:pathLst>
                <a:path extrusionOk="0" h="144" w="27853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rect b="b" l="l" r="r" t="t"/>
              <a:pathLst>
                <a:path extrusionOk="0" h="130" w="3532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rect b="b" l="l" r="r" t="t"/>
              <a:pathLst>
                <a:path extrusionOk="0" h="130" w="278072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rect b="b" l="l" r="r" t="t"/>
              <a:pathLst>
                <a:path extrusionOk="0" h="129" w="3404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rect b="b" l="l" r="r" t="t"/>
              <a:pathLst>
                <a:path extrusionOk="0" h="129" w="277943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rect b="b" l="l" r="r" t="t"/>
              <a:pathLst>
                <a:path extrusionOk="0" h="144" w="3547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rect b="b" l="l" r="r" t="t"/>
              <a:pathLst>
                <a:path extrusionOk="0" h="144" w="278072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rect b="b" l="l" r="r" t="t"/>
              <a:pathLst>
                <a:path extrusionOk="0" h="129" w="4033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rect b="b" l="l" r="r" t="t"/>
              <a:pathLst>
                <a:path extrusionOk="0" h="129" w="278559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rect b="b" l="l" r="r" t="t"/>
              <a:pathLst>
                <a:path extrusionOk="0" h="130" w="285536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rect b="b" l="l" r="r" t="t"/>
              <a:pathLst>
                <a:path extrusionOk="0" h="130" w="522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rect b="b" l="l" r="r" t="t"/>
              <a:pathLst>
                <a:path extrusionOk="0" h="130" w="279745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rect b="b" l="l" r="r" t="t"/>
              <a:pathLst>
                <a:path extrusionOk="0" h="130" w="3904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rect b="b" l="l" r="r" t="t"/>
              <a:pathLst>
                <a:path extrusionOk="0" h="130" w="278444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rect b="b" l="l" r="r" t="t"/>
              <a:pathLst>
                <a:path extrusionOk="0" h="144" w="27803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rect b="b" l="l" r="r" t="t"/>
              <a:pathLst>
                <a:path extrusionOk="0" h="144" w="3504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rect b="b" l="l" r="r" t="t"/>
              <a:pathLst>
                <a:path extrusionOk="0" h="130" w="277943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rect b="b" l="l" r="r" t="t"/>
              <a:pathLst>
                <a:path extrusionOk="0" h="130" w="3404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rect b="b" l="l" r="r" t="t"/>
              <a:pathLst>
                <a:path extrusionOk="0" h="129" w="278115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rect b="b" l="l" r="r" t="t"/>
              <a:pathLst>
                <a:path extrusionOk="0" h="129" w="359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7"/>
          <p:cNvSpPr txBox="1"/>
          <p:nvPr>
            <p:ph idx="1" type="subTitle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20" name="Google Shape;220;p7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6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>
            <p:ph idx="1" type="subTitle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5" name="Google Shape;225;p9"/>
          <p:cNvSpPr txBox="1"/>
          <p:nvPr>
            <p:ph idx="2" type="body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26" name="Google Shape;226;p9"/>
          <p:cNvSpPr txBox="1"/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ctrTitle"/>
          </p:nvPr>
        </p:nvSpPr>
        <p:spPr>
          <a:xfrm flipH="1" rot="248135">
            <a:off x="3759631" y="1356131"/>
            <a:ext cx="4093358" cy="126720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30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9" name="Google Shape;229;p10"/>
          <p:cNvSpPr txBox="1"/>
          <p:nvPr>
            <p:ph idx="1" type="subTitle"/>
          </p:nvPr>
        </p:nvSpPr>
        <p:spPr>
          <a:xfrm flipH="1" rot="248338">
            <a:off x="4026312" y="2814858"/>
            <a:ext cx="3420822" cy="87527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b="1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Bedford Summer School 2021</a:t>
            </a:r>
            <a:endParaRPr sz="4000"/>
          </a:p>
        </p:txBody>
      </p:sp>
      <p:pic>
        <p:nvPicPr>
          <p:cNvPr id="694" name="Google Shape;6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50" y="2231002"/>
            <a:ext cx="4286250" cy="219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9"/>
          <p:cNvSpPr txBox="1"/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1"/>
          <p:cNvSpPr txBox="1"/>
          <p:nvPr>
            <p:ph idx="1" type="body"/>
          </p:nvPr>
        </p:nvSpPr>
        <p:spPr>
          <a:xfrm>
            <a:off x="895350" y="1025650"/>
            <a:ext cx="7637400" cy="3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Signika Negative"/>
                <a:ea typeface="Signika Negative"/>
                <a:cs typeface="Signika Negative"/>
                <a:sym typeface="Signika Negative"/>
              </a:rPr>
              <a:t>Why Summer School?</a:t>
            </a:r>
            <a:endParaRPr b="1" u="sng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-Learning loss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-To ensure that the most the important concepts and skills are understood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-March 9th DESE Guidance: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“Returning all students to the classroom full-time this school year is a crucial step to stem student learning loss.  At the same time, we must also focus on recovery and 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acceleration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, 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especially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 for 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students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 most in need of intensive support.  Plans for recovery and acceleration must 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initially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 focus 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on near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-term efforts in 2021, including enhanced 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students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 supports this spring, opportunities for 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summer</a:t>
            </a: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 learning, and planning for a strong start to the fall.”</a:t>
            </a:r>
            <a:endParaRPr b="1" i="1"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700" name="Google Shape;700;p31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Bedford Summer School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 txBox="1"/>
          <p:nvPr>
            <p:ph type="title"/>
          </p:nvPr>
        </p:nvSpPr>
        <p:spPr>
          <a:xfrm>
            <a:off x="551100" y="627625"/>
            <a:ext cx="8205000" cy="43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</a:t>
            </a:r>
            <a:r>
              <a:rPr lang="en" sz="2200"/>
              <a:t>he focus for the Bedford Summer School will be on ensuring students have understood (</a:t>
            </a:r>
            <a:r>
              <a:rPr i="1" lang="en" sz="2200"/>
              <a:t>through re-teaching and formative assessmen</a:t>
            </a:r>
            <a:r>
              <a:rPr lang="en" sz="2200"/>
              <a:t>t) information from the past school year-not previewing the 2021-22 school year curriculum. 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For example, during the summer school if there is a fourth grade class, the focus would be on third grade standards that are important, to ensure that students have the information from the grade they </a:t>
            </a:r>
            <a:r>
              <a:rPr lang="en" sz="2200"/>
              <a:t>just</a:t>
            </a:r>
            <a:r>
              <a:rPr lang="en" sz="2200"/>
              <a:t> completed. 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All efforts will be made to have some fun too!</a:t>
            </a:r>
            <a:endParaRPr b="1" i="1"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"/>
          <p:cNvSpPr txBox="1"/>
          <p:nvPr>
            <p:ph idx="1" type="body"/>
          </p:nvPr>
        </p:nvSpPr>
        <p:spPr>
          <a:xfrm>
            <a:off x="1010325" y="1362425"/>
            <a:ext cx="74703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Signika Negative"/>
                <a:ea typeface="Signika Negative"/>
                <a:cs typeface="Signika Negative"/>
                <a:sym typeface="Signika Negative"/>
              </a:rPr>
              <a:t>Bedford Summer School will be offered only in-person, to grades 1-5 students.  </a:t>
            </a:r>
            <a:endParaRPr b="1" i="1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Signika Negative"/>
                <a:ea typeface="Signika Negative"/>
                <a:cs typeface="Signika Negative"/>
                <a:sym typeface="Signika Negative"/>
              </a:rPr>
              <a:t>Davis School:</a:t>
            </a:r>
            <a:r>
              <a:rPr lang="en"/>
              <a:t>  Students entering 1st and  2nd grade.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Signika Negative"/>
                <a:ea typeface="Signika Negative"/>
                <a:cs typeface="Signika Negative"/>
                <a:sym typeface="Signika Negative"/>
              </a:rPr>
              <a:t>Lane School: </a:t>
            </a:r>
            <a:r>
              <a:rPr lang="en"/>
              <a:t>Students entering 3rd, 4th or 5th grade.</a:t>
            </a:r>
            <a:endParaRPr/>
          </a:p>
        </p:txBody>
      </p:sp>
      <p:sp>
        <p:nvSpPr>
          <p:cNvPr id="711" name="Google Shape;711;p33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Bedford Summer School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4"/>
          <p:cNvSpPr txBox="1"/>
          <p:nvPr>
            <p:ph idx="1" type="body"/>
          </p:nvPr>
        </p:nvSpPr>
        <p:spPr>
          <a:xfrm>
            <a:off x="995025" y="1129500"/>
            <a:ext cx="3583500" cy="3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-Focus on mathematics, reading and writing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-July 6th - August 5th 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-Tuesday, Wednesday and Thursday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-8:30 a.m.-11:30 a.m. (students are required to come to all three days, and stay the entire time)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-Invitation to students will be based on scores from MOY assessments (TMP, DIBELS, Running Records)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4"/>
          <p:cNvSpPr txBox="1"/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Bedford Summer School</a:t>
            </a:r>
            <a:endParaRPr/>
          </a:p>
        </p:txBody>
      </p:sp>
      <p:sp>
        <p:nvSpPr>
          <p:cNvPr id="718" name="Google Shape;718;p34"/>
          <p:cNvSpPr txBox="1"/>
          <p:nvPr>
            <p:ph idx="2" type="body"/>
          </p:nvPr>
        </p:nvSpPr>
        <p:spPr>
          <a:xfrm>
            <a:off x="4669500" y="1129500"/>
            <a:ext cx="3754500" cy="3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-Regular Education Initiative 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-We will initially invite 200 students, based on assessment scores.  We will focus on where the need is highest, i.e. a certain grade level, or certain subject, math or ELA.  After the initial invitations, we will send out another round of </a:t>
            </a: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invitations</a:t>
            </a: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.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-We are in the process of hiring a Summer School Supervisor for Davis and one for Lane, and </a:t>
            </a: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approximately</a:t>
            </a:r>
            <a:r>
              <a:rPr b="1" lang="en" sz="1500">
                <a:latin typeface="Signika Negative"/>
                <a:ea typeface="Signika Negative"/>
                <a:cs typeface="Signika Negative"/>
                <a:sym typeface="Signika Negative"/>
              </a:rPr>
              <a:t> 20 teachers.</a:t>
            </a:r>
            <a:endParaRPr b="1" sz="1500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/>
          <p:nvPr>
            <p:ph idx="1" type="subTitle"/>
          </p:nvPr>
        </p:nvSpPr>
        <p:spPr>
          <a:xfrm flipH="1">
            <a:off x="627675" y="443925"/>
            <a:ext cx="8082600" cy="40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latin typeface="Signika Negative"/>
                <a:ea typeface="Signika Negative"/>
                <a:cs typeface="Signika Negative"/>
                <a:sym typeface="Signika Negative"/>
              </a:rPr>
              <a:t>Curriculum and Instruction for the Bedford Summer School</a:t>
            </a:r>
            <a:endParaRPr b="1" sz="2700" u="sng"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-Summer School Supervisors will be working with curriculum coordinators this spring.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-Focus on math standards, ELA standards.  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-Programs that are easily used by teachers and that focus on maximizing what students need to know and be able to do</a:t>
            </a: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6"/>
          <p:cNvSpPr txBox="1"/>
          <p:nvPr>
            <p:ph type="ctrTitle"/>
          </p:nvPr>
        </p:nvSpPr>
        <p:spPr>
          <a:xfrm rot="810">
            <a:off x="1377725" y="811325"/>
            <a:ext cx="6368400" cy="358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Typical Day at Bedford Summer School...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7"/>
          <p:cNvSpPr txBox="1"/>
          <p:nvPr>
            <p:ph type="ctrTitle"/>
          </p:nvPr>
        </p:nvSpPr>
        <p:spPr>
          <a:xfrm rot="800">
            <a:off x="1377725" y="642950"/>
            <a:ext cx="6444900" cy="371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 Davis and Lane Schools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8:30 Arrival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8:30-8:50 Morning Meeting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8:50-9:35 Reading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9:35-10:15 Writing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10:15-10:30 Snack/Recess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10:30-11:30 Math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11:30 Dismissal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(There will be movement breaks throughout the morning)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8"/>
          <p:cNvSpPr txBox="1"/>
          <p:nvPr>
            <p:ph type="title"/>
          </p:nvPr>
        </p:nvSpPr>
        <p:spPr>
          <a:xfrm>
            <a:off x="995025" y="260225"/>
            <a:ext cx="7072200" cy="44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Other Summer Opportunities for Learning:</a:t>
            </a:r>
            <a:endParaRPr sz="24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-Calculus Project (Middle School and High School)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-EL Summer School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-ESY Special Education Summer School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</a:t>
            </a:r>
            <a:r>
              <a:rPr lang="en" sz="2400"/>
              <a:t>Edgenuity</a:t>
            </a:r>
            <a:r>
              <a:rPr lang="en" sz="2400"/>
              <a:t> BHS students who need credit recovery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-JGMS will post Summer Work for interested students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-Online applications at the elementary level, i.e. Lexia, RAZ Kids, Dreambox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