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57" r:id="rId3"/>
    <p:sldId id="266" r:id="rId4"/>
    <p:sldId id="273" r:id="rId5"/>
    <p:sldId id="278" r:id="rId6"/>
    <p:sldId id="290" r:id="rId7"/>
    <p:sldId id="277" r:id="rId8"/>
    <p:sldId id="276" r:id="rId9"/>
    <p:sldId id="275" r:id="rId10"/>
    <p:sldId id="274" r:id="rId11"/>
    <p:sldId id="279" r:id="rId12"/>
    <p:sldId id="280" r:id="rId13"/>
    <p:sldId id="281" r:id="rId14"/>
    <p:sldId id="282" r:id="rId15"/>
    <p:sldId id="283" r:id="rId16"/>
    <p:sldId id="285" r:id="rId17"/>
    <p:sldId id="286" r:id="rId18"/>
    <p:sldId id="284" r:id="rId19"/>
    <p:sldId id="287" r:id="rId20"/>
    <p:sldId id="292" r:id="rId21"/>
    <p:sldId id="28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66" d="100"/>
          <a:sy n="66" d="100"/>
        </p:scale>
        <p:origin x="1301"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051118-981E-4341-8778-66A0FEEE4D34}"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85239-B0E8-4CD1-A33F-DB0D5239595C}" type="slidenum">
              <a:rPr lang="en-US" smtClean="0"/>
              <a:t>‹#›</a:t>
            </a:fld>
            <a:endParaRPr lang="en-US"/>
          </a:p>
        </p:txBody>
      </p:sp>
    </p:spTree>
    <p:extLst>
      <p:ext uri="{BB962C8B-B14F-4D97-AF65-F5344CB8AC3E}">
        <p14:creationId xmlns:p14="http://schemas.microsoft.com/office/powerpoint/2010/main" val="4094065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51118-981E-4341-8778-66A0FEEE4D34}"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85239-B0E8-4CD1-A33F-DB0D5239595C}" type="slidenum">
              <a:rPr lang="en-US" smtClean="0"/>
              <a:t>‹#›</a:t>
            </a:fld>
            <a:endParaRPr lang="en-US"/>
          </a:p>
        </p:txBody>
      </p:sp>
    </p:spTree>
    <p:extLst>
      <p:ext uri="{BB962C8B-B14F-4D97-AF65-F5344CB8AC3E}">
        <p14:creationId xmlns:p14="http://schemas.microsoft.com/office/powerpoint/2010/main" val="211962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51118-981E-4341-8778-66A0FEEE4D34}"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85239-B0E8-4CD1-A33F-DB0D5239595C}" type="slidenum">
              <a:rPr lang="en-US" smtClean="0"/>
              <a:t>‹#›</a:t>
            </a:fld>
            <a:endParaRPr lang="en-US"/>
          </a:p>
        </p:txBody>
      </p:sp>
    </p:spTree>
    <p:extLst>
      <p:ext uri="{BB962C8B-B14F-4D97-AF65-F5344CB8AC3E}">
        <p14:creationId xmlns:p14="http://schemas.microsoft.com/office/powerpoint/2010/main" val="816622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51118-981E-4341-8778-66A0FEEE4D34}"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85239-B0E8-4CD1-A33F-DB0D5239595C}" type="slidenum">
              <a:rPr lang="en-US" smtClean="0"/>
              <a:t>‹#›</a:t>
            </a:fld>
            <a:endParaRPr lang="en-US"/>
          </a:p>
        </p:txBody>
      </p:sp>
    </p:spTree>
    <p:extLst>
      <p:ext uri="{BB962C8B-B14F-4D97-AF65-F5344CB8AC3E}">
        <p14:creationId xmlns:p14="http://schemas.microsoft.com/office/powerpoint/2010/main" val="275587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051118-981E-4341-8778-66A0FEEE4D34}"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85239-B0E8-4CD1-A33F-DB0D5239595C}" type="slidenum">
              <a:rPr lang="en-US" smtClean="0"/>
              <a:t>‹#›</a:t>
            </a:fld>
            <a:endParaRPr lang="en-US"/>
          </a:p>
        </p:txBody>
      </p:sp>
    </p:spTree>
    <p:extLst>
      <p:ext uri="{BB962C8B-B14F-4D97-AF65-F5344CB8AC3E}">
        <p14:creationId xmlns:p14="http://schemas.microsoft.com/office/powerpoint/2010/main" val="3765026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051118-981E-4341-8778-66A0FEEE4D34}"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85239-B0E8-4CD1-A33F-DB0D5239595C}" type="slidenum">
              <a:rPr lang="en-US" smtClean="0"/>
              <a:t>‹#›</a:t>
            </a:fld>
            <a:endParaRPr lang="en-US"/>
          </a:p>
        </p:txBody>
      </p:sp>
    </p:spTree>
    <p:extLst>
      <p:ext uri="{BB962C8B-B14F-4D97-AF65-F5344CB8AC3E}">
        <p14:creationId xmlns:p14="http://schemas.microsoft.com/office/powerpoint/2010/main" val="67970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051118-981E-4341-8778-66A0FEEE4D34}" type="datetimeFigureOut">
              <a:rPr lang="en-US" smtClean="0"/>
              <a:t>12/22/2020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E85239-B0E8-4CD1-A33F-DB0D5239595C}" type="slidenum">
              <a:rPr lang="en-US" smtClean="0"/>
              <a:t>‹#›</a:t>
            </a:fld>
            <a:endParaRPr lang="en-US"/>
          </a:p>
        </p:txBody>
      </p:sp>
    </p:spTree>
    <p:extLst>
      <p:ext uri="{BB962C8B-B14F-4D97-AF65-F5344CB8AC3E}">
        <p14:creationId xmlns:p14="http://schemas.microsoft.com/office/powerpoint/2010/main" val="3593628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051118-981E-4341-8778-66A0FEEE4D34}" type="datetimeFigureOut">
              <a:rPr lang="en-US" smtClean="0"/>
              <a:t>12/22/2020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E85239-B0E8-4CD1-A33F-DB0D5239595C}" type="slidenum">
              <a:rPr lang="en-US" smtClean="0"/>
              <a:t>‹#›</a:t>
            </a:fld>
            <a:endParaRPr lang="en-US"/>
          </a:p>
        </p:txBody>
      </p:sp>
    </p:spTree>
    <p:extLst>
      <p:ext uri="{BB962C8B-B14F-4D97-AF65-F5344CB8AC3E}">
        <p14:creationId xmlns:p14="http://schemas.microsoft.com/office/powerpoint/2010/main" val="2945968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051118-981E-4341-8778-66A0FEEE4D34}" type="datetimeFigureOut">
              <a:rPr lang="en-US" smtClean="0"/>
              <a:t>12/22/2020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E85239-B0E8-4CD1-A33F-DB0D5239595C}" type="slidenum">
              <a:rPr lang="en-US" smtClean="0"/>
              <a:t>‹#›</a:t>
            </a:fld>
            <a:endParaRPr lang="en-US"/>
          </a:p>
        </p:txBody>
      </p:sp>
    </p:spTree>
    <p:extLst>
      <p:ext uri="{BB962C8B-B14F-4D97-AF65-F5344CB8AC3E}">
        <p14:creationId xmlns:p14="http://schemas.microsoft.com/office/powerpoint/2010/main" val="1293924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051118-981E-4341-8778-66A0FEEE4D34}"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85239-B0E8-4CD1-A33F-DB0D5239595C}" type="slidenum">
              <a:rPr lang="en-US" smtClean="0"/>
              <a:t>‹#›</a:t>
            </a:fld>
            <a:endParaRPr lang="en-US"/>
          </a:p>
        </p:txBody>
      </p:sp>
    </p:spTree>
    <p:extLst>
      <p:ext uri="{BB962C8B-B14F-4D97-AF65-F5344CB8AC3E}">
        <p14:creationId xmlns:p14="http://schemas.microsoft.com/office/powerpoint/2010/main" val="3425364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051118-981E-4341-8778-66A0FEEE4D34}"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85239-B0E8-4CD1-A33F-DB0D5239595C}" type="slidenum">
              <a:rPr lang="en-US" smtClean="0"/>
              <a:t>‹#›</a:t>
            </a:fld>
            <a:endParaRPr lang="en-US"/>
          </a:p>
        </p:txBody>
      </p:sp>
    </p:spTree>
    <p:extLst>
      <p:ext uri="{BB962C8B-B14F-4D97-AF65-F5344CB8AC3E}">
        <p14:creationId xmlns:p14="http://schemas.microsoft.com/office/powerpoint/2010/main" val="982275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51118-981E-4341-8778-66A0FEEE4D34}" type="datetimeFigureOut">
              <a:rPr lang="en-US" smtClean="0"/>
              <a:t>12/22/2020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85239-B0E8-4CD1-A33F-DB0D5239595C}" type="slidenum">
              <a:rPr lang="en-US" smtClean="0"/>
              <a:t>‹#›</a:t>
            </a:fld>
            <a:endParaRPr lang="en-US"/>
          </a:p>
        </p:txBody>
      </p:sp>
    </p:spTree>
    <p:extLst>
      <p:ext uri="{BB962C8B-B14F-4D97-AF65-F5344CB8AC3E}">
        <p14:creationId xmlns:p14="http://schemas.microsoft.com/office/powerpoint/2010/main" val="1009194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48AF9-D0AB-4486-AD11-7B8842434B3D}"/>
              </a:ext>
            </a:extLst>
          </p:cNvPr>
          <p:cNvSpPr>
            <a:spLocks noGrp="1"/>
          </p:cNvSpPr>
          <p:nvPr>
            <p:ph type="title"/>
          </p:nvPr>
        </p:nvSpPr>
        <p:spPr/>
        <p:txBody>
          <a:bodyPr/>
          <a:lstStyle/>
          <a:p>
            <a:pPr algn="ctr"/>
            <a:r>
              <a:rPr lang="en-US" dirty="0"/>
              <a:t>Space Planning Process</a:t>
            </a:r>
          </a:p>
        </p:txBody>
      </p:sp>
      <p:sp>
        <p:nvSpPr>
          <p:cNvPr id="3" name="Content Placeholder 2">
            <a:extLst>
              <a:ext uri="{FF2B5EF4-FFF2-40B4-BE49-F238E27FC236}">
                <a16:creationId xmlns:a16="http://schemas.microsoft.com/office/drawing/2014/main" id="{96B29935-1B19-4E2B-89E1-08586357D2F9}"/>
              </a:ext>
            </a:extLst>
          </p:cNvPr>
          <p:cNvSpPr>
            <a:spLocks noGrp="1"/>
          </p:cNvSpPr>
          <p:nvPr>
            <p:ph idx="1"/>
          </p:nvPr>
        </p:nvSpPr>
        <p:spPr/>
        <p:txBody>
          <a:bodyPr/>
          <a:lstStyle/>
          <a:p>
            <a:r>
              <a:rPr lang="en-US" dirty="0"/>
              <a:t>Summer 2020: Initial </a:t>
            </a:r>
            <a:r>
              <a:rPr lang="en-US" dirty="0" err="1"/>
              <a:t>evalution</a:t>
            </a:r>
            <a:r>
              <a:rPr lang="en-US" dirty="0"/>
              <a:t> of spaces and capacity for hybrid model, removed some furnishings.</a:t>
            </a:r>
          </a:p>
          <a:p>
            <a:r>
              <a:rPr lang="en-US" dirty="0"/>
              <a:t>Fall 2020: Continuing redesign of space to accommodate expansion of cohorts</a:t>
            </a:r>
          </a:p>
          <a:p>
            <a:r>
              <a:rPr lang="en-US" dirty="0"/>
              <a:t>December 2020: Full Space Inventory and Classroom Demos</a:t>
            </a:r>
          </a:p>
          <a:p>
            <a:r>
              <a:rPr lang="en-US" dirty="0"/>
              <a:t>January on:  Continued investigation to support transition to fully in-person learning by September 2021 - in conjunction with public health expert guidance and school and instructional leaders.</a:t>
            </a:r>
          </a:p>
          <a:p>
            <a:endParaRPr lang="en-US" dirty="0"/>
          </a:p>
        </p:txBody>
      </p:sp>
    </p:spTree>
    <p:extLst>
      <p:ext uri="{BB962C8B-B14F-4D97-AF65-F5344CB8AC3E}">
        <p14:creationId xmlns:p14="http://schemas.microsoft.com/office/powerpoint/2010/main" val="899054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Full Space Inventory – Lane (continued)</a:t>
            </a:r>
          </a:p>
        </p:txBody>
      </p:sp>
      <p:sp>
        <p:nvSpPr>
          <p:cNvPr id="3" name="Content Placeholder 2"/>
          <p:cNvSpPr>
            <a:spLocks noGrp="1"/>
          </p:cNvSpPr>
          <p:nvPr>
            <p:ph idx="1"/>
          </p:nvPr>
        </p:nvSpPr>
        <p:spPr>
          <a:xfrm>
            <a:off x="838200" y="1825625"/>
            <a:ext cx="9677400" cy="3569335"/>
          </a:xfrm>
        </p:spPr>
        <p:txBody>
          <a:bodyPr/>
          <a:lstStyle/>
          <a:p>
            <a:pPr marL="0" indent="0">
              <a:buNone/>
            </a:pPr>
            <a:endParaRPr lang="en-US" sz="2000" dirty="0"/>
          </a:p>
          <a:p>
            <a:endParaRPr lang="en-US" sz="2000" dirty="0"/>
          </a:p>
          <a:p>
            <a:endParaRPr lang="en-US" dirty="0"/>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727564100"/>
              </p:ext>
            </p:extLst>
          </p:nvPr>
        </p:nvGraphicFramePr>
        <p:xfrm>
          <a:off x="838200" y="1825619"/>
          <a:ext cx="10515600" cy="3569340"/>
        </p:xfrm>
        <a:graphic>
          <a:graphicData uri="http://schemas.openxmlformats.org/drawingml/2006/table">
            <a:tbl>
              <a:tblPr>
                <a:tableStyleId>{5C22544A-7EE6-4342-B048-85BDC9FD1C3A}</a:tableStyleId>
              </a:tblPr>
              <a:tblGrid>
                <a:gridCol w="2468619">
                  <a:extLst>
                    <a:ext uri="{9D8B030D-6E8A-4147-A177-3AD203B41FA5}">
                      <a16:colId xmlns:a16="http://schemas.microsoft.com/office/drawing/2014/main" val="20000"/>
                    </a:ext>
                  </a:extLst>
                </a:gridCol>
                <a:gridCol w="2013243">
                  <a:extLst>
                    <a:ext uri="{9D8B030D-6E8A-4147-A177-3AD203B41FA5}">
                      <a16:colId xmlns:a16="http://schemas.microsoft.com/office/drawing/2014/main" val="20001"/>
                    </a:ext>
                  </a:extLst>
                </a:gridCol>
                <a:gridCol w="1150424">
                  <a:extLst>
                    <a:ext uri="{9D8B030D-6E8A-4147-A177-3AD203B41FA5}">
                      <a16:colId xmlns:a16="http://schemas.microsoft.com/office/drawing/2014/main" val="20002"/>
                    </a:ext>
                  </a:extLst>
                </a:gridCol>
                <a:gridCol w="1707662">
                  <a:extLst>
                    <a:ext uri="{9D8B030D-6E8A-4147-A177-3AD203B41FA5}">
                      <a16:colId xmlns:a16="http://schemas.microsoft.com/office/drawing/2014/main" val="20003"/>
                    </a:ext>
                  </a:extLst>
                </a:gridCol>
                <a:gridCol w="1761588">
                  <a:extLst>
                    <a:ext uri="{9D8B030D-6E8A-4147-A177-3AD203B41FA5}">
                      <a16:colId xmlns:a16="http://schemas.microsoft.com/office/drawing/2014/main" val="20004"/>
                    </a:ext>
                  </a:extLst>
                </a:gridCol>
                <a:gridCol w="1414064">
                  <a:extLst>
                    <a:ext uri="{9D8B030D-6E8A-4147-A177-3AD203B41FA5}">
                      <a16:colId xmlns:a16="http://schemas.microsoft.com/office/drawing/2014/main" val="20005"/>
                    </a:ext>
                  </a:extLst>
                </a:gridCol>
              </a:tblGrid>
              <a:tr h="297445">
                <a:tc>
                  <a:txBody>
                    <a:bodyPr/>
                    <a:lstStyle/>
                    <a:p>
                      <a:pPr algn="l" fontAlgn="b"/>
                      <a:r>
                        <a:rPr lang="en-US" sz="1400" u="none" strike="noStrike">
                          <a:effectLst/>
                        </a:rPr>
                        <a:t>LANE</a:t>
                      </a:r>
                      <a:endParaRPr lang="en-US"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ctr" fontAlgn="b"/>
                      <a:r>
                        <a:rPr lang="en-US" sz="1100" u="none" strike="noStrike">
                          <a:effectLst/>
                        </a:rPr>
                        <a:t>STUDENTS</a:t>
                      </a:r>
                      <a:endParaRPr lang="en-US" sz="11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297445">
                <a:tc>
                  <a:txBody>
                    <a:bodyPr/>
                    <a:lstStyle/>
                    <a:p>
                      <a:pPr algn="l" fontAlgn="b"/>
                      <a:r>
                        <a:rPr lang="en-US" sz="1400" u="none" strike="noStrike">
                          <a:effectLst/>
                        </a:rPr>
                        <a:t>ROOM Designation</a:t>
                      </a:r>
                      <a:endParaRPr lang="en-US"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DESCRIPTION</a:t>
                      </a:r>
                      <a:endParaRPr lang="en-US"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SQFT</a:t>
                      </a:r>
                      <a:endParaRPr lang="en-US"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 Pre Covid</a:t>
                      </a:r>
                      <a:endParaRPr lang="en-US"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 Covid 6'</a:t>
                      </a:r>
                      <a:endParaRPr lang="en-US"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NOTES</a:t>
                      </a:r>
                      <a:endParaRPr lang="en-US"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297445">
                <a:tc>
                  <a:txBody>
                    <a:bodyPr/>
                    <a:lstStyle/>
                    <a:p>
                      <a:pPr algn="ctr" fontAlgn="b"/>
                      <a:r>
                        <a:rPr lang="en-US" sz="1400" u="none" strike="noStrike">
                          <a:effectLst/>
                        </a:rPr>
                        <a:t>239</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Classroom</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960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23/24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2003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297445">
                <a:tc>
                  <a:txBody>
                    <a:bodyPr/>
                    <a:lstStyle/>
                    <a:p>
                      <a:pPr algn="ctr" fontAlgn="b"/>
                      <a:r>
                        <a:rPr lang="en-US" sz="1400" u="none" strike="noStrike">
                          <a:effectLst/>
                        </a:rPr>
                        <a:t>135 (Music)</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1100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23/24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297445">
                <a:tc>
                  <a:txBody>
                    <a:bodyPr/>
                    <a:lstStyle/>
                    <a:p>
                      <a:pPr algn="ctr" fontAlgn="b"/>
                      <a:r>
                        <a:rPr lang="en-US" sz="1400" u="none" strike="noStrike">
                          <a:effectLst/>
                        </a:rPr>
                        <a:t>156(LGI)</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1900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97445">
                <a:tc>
                  <a:txBody>
                    <a:bodyPr/>
                    <a:lstStyle/>
                    <a:p>
                      <a:pPr algn="l" fontAlgn="b"/>
                      <a:r>
                        <a:rPr lang="en-US" sz="1400" u="none" strike="noStrike">
                          <a:effectLst/>
                        </a:rPr>
                        <a:t>CAFÉ</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3600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297445">
                <a:tc>
                  <a:txBody>
                    <a:bodyPr/>
                    <a:lstStyle/>
                    <a:p>
                      <a:pPr algn="l" fontAlgn="b"/>
                      <a:r>
                        <a:rPr lang="en-US" sz="1400" u="none" strike="noStrike">
                          <a:effectLst/>
                        </a:rPr>
                        <a:t>Conference</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195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97445">
                <a:tc>
                  <a:txBody>
                    <a:bodyPr/>
                    <a:lstStyle/>
                    <a:p>
                      <a:pPr algn="ctr" fontAlgn="b"/>
                      <a:r>
                        <a:rPr lang="en-US" sz="1400" u="none" strike="noStrike">
                          <a:effectLst/>
                        </a:rPr>
                        <a:t>Gym</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9,000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23/24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297445">
                <a:tc>
                  <a:txBody>
                    <a:bodyPr/>
                    <a:lstStyle/>
                    <a:p>
                      <a:pPr algn="ctr" fontAlgn="b"/>
                      <a:r>
                        <a:rPr lang="en-US" sz="1400" u="none" strike="noStrike">
                          <a:effectLst/>
                        </a:rPr>
                        <a:t>Library</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1500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297445">
                <a:tc>
                  <a:txBody>
                    <a:bodyPr/>
                    <a:lstStyle/>
                    <a:p>
                      <a:pPr algn="l" fontAlgn="b"/>
                      <a:r>
                        <a:rPr lang="en-US" sz="1400" u="none" strike="noStrike">
                          <a:effectLst/>
                        </a:rPr>
                        <a:t>Main Office</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420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297445">
                <a:tc>
                  <a:txBody>
                    <a:bodyPr/>
                    <a:lstStyle/>
                    <a:p>
                      <a:pPr algn="l" fontAlgn="b"/>
                      <a:r>
                        <a:rPr lang="en-US" sz="1400" u="none" strike="noStrike">
                          <a:effectLst/>
                        </a:rPr>
                        <a:t>Principal</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225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297445">
                <a:tc>
                  <a:txBody>
                    <a:bodyPr/>
                    <a:lstStyle/>
                    <a:p>
                      <a:pPr algn="l" fontAlgn="b"/>
                      <a:r>
                        <a:rPr lang="en-US" sz="1400" u="none" strike="noStrike">
                          <a:effectLst/>
                        </a:rPr>
                        <a:t>Vice principal</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135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979948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Full Space Inventory - JGMS</a:t>
            </a:r>
          </a:p>
        </p:txBody>
      </p:sp>
      <p:sp>
        <p:nvSpPr>
          <p:cNvPr id="3" name="Content Placeholder 2"/>
          <p:cNvSpPr>
            <a:spLocks noGrp="1"/>
          </p:cNvSpPr>
          <p:nvPr>
            <p:ph idx="1"/>
          </p:nvPr>
        </p:nvSpPr>
        <p:spPr/>
        <p:txBody>
          <a:bodyPr/>
          <a:lstStyle/>
          <a:p>
            <a:pPr marL="0" indent="0">
              <a:buNone/>
            </a:pPr>
            <a:endParaRPr lang="en-US" sz="2000" dirty="0"/>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082250736"/>
              </p:ext>
            </p:extLst>
          </p:nvPr>
        </p:nvGraphicFramePr>
        <p:xfrm>
          <a:off x="838200" y="1690678"/>
          <a:ext cx="10515599" cy="4486284"/>
        </p:xfrm>
        <a:graphic>
          <a:graphicData uri="http://schemas.openxmlformats.org/drawingml/2006/table">
            <a:tbl>
              <a:tblPr>
                <a:tableStyleId>{5C22544A-7EE6-4342-B048-85BDC9FD1C3A}</a:tableStyleId>
              </a:tblPr>
              <a:tblGrid>
                <a:gridCol w="2515029">
                  <a:extLst>
                    <a:ext uri="{9D8B030D-6E8A-4147-A177-3AD203B41FA5}">
                      <a16:colId xmlns:a16="http://schemas.microsoft.com/office/drawing/2014/main" val="20000"/>
                    </a:ext>
                  </a:extLst>
                </a:gridCol>
                <a:gridCol w="2217980">
                  <a:extLst>
                    <a:ext uri="{9D8B030D-6E8A-4147-A177-3AD203B41FA5}">
                      <a16:colId xmlns:a16="http://schemas.microsoft.com/office/drawing/2014/main" val="20001"/>
                    </a:ext>
                  </a:extLst>
                </a:gridCol>
                <a:gridCol w="1267416">
                  <a:extLst>
                    <a:ext uri="{9D8B030D-6E8A-4147-A177-3AD203B41FA5}">
                      <a16:colId xmlns:a16="http://schemas.microsoft.com/office/drawing/2014/main" val="20002"/>
                    </a:ext>
                  </a:extLst>
                </a:gridCol>
                <a:gridCol w="2257587">
                  <a:extLst>
                    <a:ext uri="{9D8B030D-6E8A-4147-A177-3AD203B41FA5}">
                      <a16:colId xmlns:a16="http://schemas.microsoft.com/office/drawing/2014/main" val="20003"/>
                    </a:ext>
                  </a:extLst>
                </a:gridCol>
                <a:gridCol w="2257587">
                  <a:extLst>
                    <a:ext uri="{9D8B030D-6E8A-4147-A177-3AD203B41FA5}">
                      <a16:colId xmlns:a16="http://schemas.microsoft.com/office/drawing/2014/main" val="20004"/>
                    </a:ext>
                  </a:extLst>
                </a:gridCol>
              </a:tblGrid>
              <a:tr h="150385">
                <a:tc>
                  <a:txBody>
                    <a:bodyPr/>
                    <a:lstStyle/>
                    <a:p>
                      <a:pPr algn="l" fontAlgn="b"/>
                      <a:r>
                        <a:rPr lang="en-US" sz="900" u="none" strike="noStrike">
                          <a:effectLst/>
                        </a:rPr>
                        <a:t>JGMS</a:t>
                      </a:r>
                      <a:endParaRPr lang="en-US" sz="900" b="1"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gridSpan="2">
                  <a:txBody>
                    <a:bodyPr/>
                    <a:lstStyle/>
                    <a:p>
                      <a:pPr algn="ctr" fontAlgn="b"/>
                      <a:r>
                        <a:rPr lang="en-US" sz="700" u="none" strike="noStrike">
                          <a:effectLst/>
                        </a:rPr>
                        <a:t>STUDENTS</a:t>
                      </a:r>
                      <a:endParaRPr lang="en-US" sz="700" b="1" i="0" u="none" strike="noStrike">
                        <a:solidFill>
                          <a:srgbClr val="000000"/>
                        </a:solidFill>
                        <a:effectLst/>
                        <a:latin typeface="Calibri" panose="020F0502020204030204" pitchFamily="34" charset="0"/>
                      </a:endParaRPr>
                    </a:p>
                  </a:txBody>
                  <a:tcPr marL="5834" marR="5834" marT="5834" marB="0" anchor="b"/>
                </a:tc>
                <a:tc hMerge="1">
                  <a:txBody>
                    <a:bodyPr/>
                    <a:lstStyle/>
                    <a:p>
                      <a:endParaRPr lang="en-US"/>
                    </a:p>
                  </a:txBody>
                  <a:tcPr/>
                </a:tc>
                <a:extLst>
                  <a:ext uri="{0D108BD9-81ED-4DB2-BD59-A6C34878D82A}">
                    <a16:rowId xmlns:a16="http://schemas.microsoft.com/office/drawing/2014/main" val="10000"/>
                  </a:ext>
                </a:extLst>
              </a:tr>
              <a:tr h="275504">
                <a:tc>
                  <a:txBody>
                    <a:bodyPr/>
                    <a:lstStyle/>
                    <a:p>
                      <a:pPr algn="l" fontAlgn="b"/>
                      <a:r>
                        <a:rPr lang="en-US" sz="900" u="none" strike="noStrike">
                          <a:effectLst/>
                        </a:rPr>
                        <a:t>ROOM Designation</a:t>
                      </a:r>
                      <a:endParaRPr lang="en-US" sz="900" b="1"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DESCRIPTION</a:t>
                      </a:r>
                      <a:endParaRPr lang="en-US" sz="900" b="1"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SQFT</a:t>
                      </a:r>
                      <a:endParaRPr lang="en-US" sz="900" b="1"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Pre Covid</a:t>
                      </a:r>
                      <a:endParaRPr lang="en-US" sz="900" b="1"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Covid 6'</a:t>
                      </a:r>
                      <a:endParaRPr lang="en-US" sz="900" b="1"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1"/>
                  </a:ext>
                </a:extLst>
              </a:tr>
              <a:tr h="150385">
                <a:tc>
                  <a:txBody>
                    <a:bodyPr/>
                    <a:lstStyle/>
                    <a:p>
                      <a:pPr algn="l" fontAlgn="b"/>
                      <a:r>
                        <a:rPr lang="en-US" sz="900" u="none" strike="noStrike">
                          <a:effectLst/>
                        </a:rPr>
                        <a:t>A105</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800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2"/>
                  </a:ext>
                </a:extLst>
              </a:tr>
              <a:tr h="150385">
                <a:tc>
                  <a:txBody>
                    <a:bodyPr/>
                    <a:lstStyle/>
                    <a:p>
                      <a:pPr algn="l" fontAlgn="b"/>
                      <a:r>
                        <a:rPr lang="en-US" sz="900" u="none" strike="noStrike">
                          <a:effectLst/>
                        </a:rPr>
                        <a:t>A106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896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3"/>
                  </a:ext>
                </a:extLst>
              </a:tr>
              <a:tr h="150385">
                <a:tc>
                  <a:txBody>
                    <a:bodyPr/>
                    <a:lstStyle/>
                    <a:p>
                      <a:pPr algn="l" fontAlgn="b"/>
                      <a:r>
                        <a:rPr lang="en-US" sz="900" u="none" strike="noStrike">
                          <a:effectLst/>
                        </a:rPr>
                        <a:t>A107</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896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4"/>
                  </a:ext>
                </a:extLst>
              </a:tr>
              <a:tr h="150385">
                <a:tc>
                  <a:txBody>
                    <a:bodyPr/>
                    <a:lstStyle/>
                    <a:p>
                      <a:pPr algn="l" fontAlgn="b"/>
                      <a:r>
                        <a:rPr lang="en-US" sz="900" u="none" strike="noStrike">
                          <a:effectLst/>
                        </a:rPr>
                        <a:t>A108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896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5"/>
                  </a:ext>
                </a:extLst>
              </a:tr>
              <a:tr h="150385">
                <a:tc>
                  <a:txBody>
                    <a:bodyPr/>
                    <a:lstStyle/>
                    <a:p>
                      <a:pPr algn="l" fontAlgn="b"/>
                      <a:r>
                        <a:rPr lang="en-US" sz="900" u="none" strike="noStrike">
                          <a:effectLst/>
                        </a:rPr>
                        <a:t>A109</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896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6"/>
                  </a:ext>
                </a:extLst>
              </a:tr>
              <a:tr h="150385">
                <a:tc>
                  <a:txBody>
                    <a:bodyPr/>
                    <a:lstStyle/>
                    <a:p>
                      <a:pPr algn="l" fontAlgn="b"/>
                      <a:r>
                        <a:rPr lang="en-US" sz="900" u="none" strike="noStrike">
                          <a:effectLst/>
                        </a:rPr>
                        <a:t>A110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250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7"/>
                  </a:ext>
                </a:extLst>
              </a:tr>
              <a:tr h="150385">
                <a:tc>
                  <a:txBody>
                    <a:bodyPr/>
                    <a:lstStyle/>
                    <a:p>
                      <a:pPr algn="l" fontAlgn="b"/>
                      <a:r>
                        <a:rPr lang="en-US" sz="900" u="none" strike="noStrike">
                          <a:effectLst/>
                        </a:rPr>
                        <a:t>A111</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510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8"/>
                  </a:ext>
                </a:extLst>
              </a:tr>
              <a:tr h="150385">
                <a:tc>
                  <a:txBody>
                    <a:bodyPr/>
                    <a:lstStyle/>
                    <a:p>
                      <a:pPr algn="l" fontAlgn="b"/>
                      <a:r>
                        <a:rPr lang="en-US" sz="900" u="none" strike="noStrike">
                          <a:effectLst/>
                        </a:rPr>
                        <a:t>A113</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896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9"/>
                  </a:ext>
                </a:extLst>
              </a:tr>
              <a:tr h="150385">
                <a:tc>
                  <a:txBody>
                    <a:bodyPr/>
                    <a:lstStyle/>
                    <a:p>
                      <a:pPr algn="l" fontAlgn="b"/>
                      <a:r>
                        <a:rPr lang="en-US" sz="900" u="none" strike="noStrike">
                          <a:effectLst/>
                        </a:rPr>
                        <a:t>A114</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896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24</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0"/>
                  </a:ext>
                </a:extLst>
              </a:tr>
              <a:tr h="150385">
                <a:tc>
                  <a:txBody>
                    <a:bodyPr/>
                    <a:lstStyle/>
                    <a:p>
                      <a:pPr algn="l" fontAlgn="b"/>
                      <a:r>
                        <a:rPr lang="en-US" sz="900" u="none" strike="noStrike">
                          <a:effectLst/>
                        </a:rPr>
                        <a:t>A117</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1100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24</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1"/>
                  </a:ext>
                </a:extLst>
              </a:tr>
              <a:tr h="150385">
                <a:tc>
                  <a:txBody>
                    <a:bodyPr/>
                    <a:lstStyle/>
                    <a:p>
                      <a:pPr algn="l" fontAlgn="b"/>
                      <a:r>
                        <a:rPr lang="en-US" sz="900" u="none" strike="noStrike">
                          <a:effectLst/>
                        </a:rPr>
                        <a:t>A119</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Art</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1100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18</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2"/>
                  </a:ext>
                </a:extLst>
              </a:tr>
              <a:tr h="150385">
                <a:tc>
                  <a:txBody>
                    <a:bodyPr/>
                    <a:lstStyle/>
                    <a:p>
                      <a:pPr algn="l" fontAlgn="b"/>
                      <a:r>
                        <a:rPr lang="en-US" sz="900" u="none" strike="noStrike">
                          <a:effectLst/>
                        </a:rPr>
                        <a:t>A120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18</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3"/>
                  </a:ext>
                </a:extLst>
              </a:tr>
              <a:tr h="150385">
                <a:tc>
                  <a:txBody>
                    <a:bodyPr/>
                    <a:lstStyle/>
                    <a:p>
                      <a:pPr algn="l" fontAlgn="b"/>
                      <a:r>
                        <a:rPr lang="en-US" sz="900" u="none" strike="noStrike">
                          <a:effectLst/>
                        </a:rPr>
                        <a:t>A205</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800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4"/>
                  </a:ext>
                </a:extLst>
              </a:tr>
              <a:tr h="150385">
                <a:tc>
                  <a:txBody>
                    <a:bodyPr/>
                    <a:lstStyle/>
                    <a:p>
                      <a:pPr algn="l" fontAlgn="b"/>
                      <a:r>
                        <a:rPr lang="en-US" sz="900" u="none" strike="noStrike">
                          <a:effectLst/>
                        </a:rPr>
                        <a:t>A206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896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12</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5"/>
                  </a:ext>
                </a:extLst>
              </a:tr>
              <a:tr h="150385">
                <a:tc>
                  <a:txBody>
                    <a:bodyPr/>
                    <a:lstStyle/>
                    <a:p>
                      <a:pPr algn="l" fontAlgn="b"/>
                      <a:r>
                        <a:rPr lang="en-US" sz="900" u="none" strike="noStrike">
                          <a:effectLst/>
                        </a:rPr>
                        <a:t>A207</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896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12</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6"/>
                  </a:ext>
                </a:extLst>
              </a:tr>
              <a:tr h="150385">
                <a:tc>
                  <a:txBody>
                    <a:bodyPr/>
                    <a:lstStyle/>
                    <a:p>
                      <a:pPr algn="l" fontAlgn="b"/>
                      <a:r>
                        <a:rPr lang="en-US" sz="900" u="none" strike="noStrike">
                          <a:effectLst/>
                        </a:rPr>
                        <a:t>A208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896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7"/>
                  </a:ext>
                </a:extLst>
              </a:tr>
              <a:tr h="150385">
                <a:tc>
                  <a:txBody>
                    <a:bodyPr/>
                    <a:lstStyle/>
                    <a:p>
                      <a:pPr algn="l" fontAlgn="b"/>
                      <a:r>
                        <a:rPr lang="en-US" sz="900" u="none" strike="noStrike">
                          <a:effectLst/>
                        </a:rPr>
                        <a:t>A209</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896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8"/>
                  </a:ext>
                </a:extLst>
              </a:tr>
              <a:tr h="150385">
                <a:tc>
                  <a:txBody>
                    <a:bodyPr/>
                    <a:lstStyle/>
                    <a:p>
                      <a:pPr algn="l" fontAlgn="b"/>
                      <a:r>
                        <a:rPr lang="en-US" sz="900" u="none" strike="noStrike">
                          <a:effectLst/>
                        </a:rPr>
                        <a:t>A210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250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9"/>
                  </a:ext>
                </a:extLst>
              </a:tr>
              <a:tr h="150385">
                <a:tc>
                  <a:txBody>
                    <a:bodyPr/>
                    <a:lstStyle/>
                    <a:p>
                      <a:pPr algn="l" fontAlgn="b"/>
                      <a:r>
                        <a:rPr lang="en-US" sz="900" u="none" strike="noStrike">
                          <a:effectLst/>
                        </a:rPr>
                        <a:t>A211</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510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0"/>
                  </a:ext>
                </a:extLst>
              </a:tr>
              <a:tr h="150385">
                <a:tc>
                  <a:txBody>
                    <a:bodyPr/>
                    <a:lstStyle/>
                    <a:p>
                      <a:pPr algn="l" fontAlgn="b"/>
                      <a:r>
                        <a:rPr lang="en-US" sz="900" u="none" strike="noStrike">
                          <a:effectLst/>
                        </a:rPr>
                        <a:t>A213</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896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1"/>
                  </a:ext>
                </a:extLst>
              </a:tr>
              <a:tr h="150385">
                <a:tc>
                  <a:txBody>
                    <a:bodyPr/>
                    <a:lstStyle/>
                    <a:p>
                      <a:pPr algn="l" fontAlgn="b"/>
                      <a:r>
                        <a:rPr lang="en-US" sz="900" u="none" strike="noStrike">
                          <a:effectLst/>
                        </a:rPr>
                        <a:t>A214</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896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2"/>
                  </a:ext>
                </a:extLst>
              </a:tr>
              <a:tr h="150385">
                <a:tc>
                  <a:txBody>
                    <a:bodyPr/>
                    <a:lstStyle/>
                    <a:p>
                      <a:pPr algn="l" fontAlgn="b"/>
                      <a:r>
                        <a:rPr lang="en-US" sz="900" u="none" strike="noStrike">
                          <a:effectLst/>
                        </a:rPr>
                        <a:t>A215</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350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3"/>
                  </a:ext>
                </a:extLst>
              </a:tr>
              <a:tr h="150385">
                <a:tc>
                  <a:txBody>
                    <a:bodyPr/>
                    <a:lstStyle/>
                    <a:p>
                      <a:pPr algn="l" fontAlgn="b"/>
                      <a:r>
                        <a:rPr lang="en-US" sz="900" u="none" strike="noStrike">
                          <a:effectLst/>
                        </a:rPr>
                        <a:t>A221</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896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4"/>
                  </a:ext>
                </a:extLst>
              </a:tr>
              <a:tr h="150385">
                <a:tc>
                  <a:txBody>
                    <a:bodyPr/>
                    <a:lstStyle/>
                    <a:p>
                      <a:pPr algn="l" fontAlgn="b"/>
                      <a:r>
                        <a:rPr lang="en-US" sz="900" u="none" strike="noStrike">
                          <a:effectLst/>
                        </a:rPr>
                        <a:t>AUD</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7700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5"/>
                  </a:ext>
                </a:extLst>
              </a:tr>
              <a:tr h="150385">
                <a:tc>
                  <a:txBody>
                    <a:bodyPr/>
                    <a:lstStyle/>
                    <a:p>
                      <a:pPr algn="l" fontAlgn="b"/>
                      <a:r>
                        <a:rPr lang="en-US" sz="900" u="none" strike="noStrike">
                          <a:effectLst/>
                        </a:rPr>
                        <a:t>B108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science</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945</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12</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6"/>
                  </a:ext>
                </a:extLst>
              </a:tr>
              <a:tr h="150385">
                <a:tc>
                  <a:txBody>
                    <a:bodyPr/>
                    <a:lstStyle/>
                    <a:p>
                      <a:pPr algn="l" fontAlgn="b"/>
                      <a:r>
                        <a:rPr lang="en-US" sz="900" u="none" strike="noStrike">
                          <a:effectLst/>
                        </a:rPr>
                        <a:t>B109</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science</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945</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12</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7"/>
                  </a:ext>
                </a:extLst>
              </a:tr>
              <a:tr h="150385">
                <a:tc>
                  <a:txBody>
                    <a:bodyPr/>
                    <a:lstStyle/>
                    <a:p>
                      <a:pPr algn="l" fontAlgn="b"/>
                      <a:r>
                        <a:rPr lang="en-US" sz="900" u="none" strike="noStrike">
                          <a:effectLst/>
                        </a:rPr>
                        <a:t>B112</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science</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945</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dirty="0">
                          <a:effectLst/>
                        </a:rPr>
                        <a:t>12</a:t>
                      </a:r>
                      <a:endParaRPr lang="en-US" sz="900" b="0" i="0" u="none" strike="noStrike" dirty="0">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8"/>
                  </a:ext>
                </a:extLst>
              </a:tr>
            </a:tbl>
          </a:graphicData>
        </a:graphic>
      </p:graphicFrame>
    </p:spTree>
    <p:extLst>
      <p:ext uri="{BB962C8B-B14F-4D97-AF65-F5344CB8AC3E}">
        <p14:creationId xmlns:p14="http://schemas.microsoft.com/office/powerpoint/2010/main" val="1750928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Full Space Inventory - JGMS</a:t>
            </a:r>
          </a:p>
        </p:txBody>
      </p:sp>
      <p:sp>
        <p:nvSpPr>
          <p:cNvPr id="3" name="Content Placeholder 2"/>
          <p:cNvSpPr>
            <a:spLocks noGrp="1"/>
          </p:cNvSpPr>
          <p:nvPr>
            <p:ph idx="1"/>
          </p:nvPr>
        </p:nvSpPr>
        <p:spPr/>
        <p:txBody>
          <a:bodyPr/>
          <a:lstStyle/>
          <a:p>
            <a:endParaRPr lang="en-US" sz="2000" dirty="0"/>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10401517"/>
              </p:ext>
            </p:extLst>
          </p:nvPr>
        </p:nvGraphicFramePr>
        <p:xfrm>
          <a:off x="838197" y="1690688"/>
          <a:ext cx="10515602" cy="4486287"/>
        </p:xfrm>
        <a:graphic>
          <a:graphicData uri="http://schemas.openxmlformats.org/drawingml/2006/table">
            <a:tbl>
              <a:tblPr>
                <a:tableStyleId>{5C22544A-7EE6-4342-B048-85BDC9FD1C3A}</a:tableStyleId>
              </a:tblPr>
              <a:tblGrid>
                <a:gridCol w="2515032">
                  <a:extLst>
                    <a:ext uri="{9D8B030D-6E8A-4147-A177-3AD203B41FA5}">
                      <a16:colId xmlns:a16="http://schemas.microsoft.com/office/drawing/2014/main" val="20000"/>
                    </a:ext>
                  </a:extLst>
                </a:gridCol>
                <a:gridCol w="2217979">
                  <a:extLst>
                    <a:ext uri="{9D8B030D-6E8A-4147-A177-3AD203B41FA5}">
                      <a16:colId xmlns:a16="http://schemas.microsoft.com/office/drawing/2014/main" val="20001"/>
                    </a:ext>
                  </a:extLst>
                </a:gridCol>
                <a:gridCol w="1267419">
                  <a:extLst>
                    <a:ext uri="{9D8B030D-6E8A-4147-A177-3AD203B41FA5}">
                      <a16:colId xmlns:a16="http://schemas.microsoft.com/office/drawing/2014/main" val="20002"/>
                    </a:ext>
                  </a:extLst>
                </a:gridCol>
                <a:gridCol w="2257586">
                  <a:extLst>
                    <a:ext uri="{9D8B030D-6E8A-4147-A177-3AD203B41FA5}">
                      <a16:colId xmlns:a16="http://schemas.microsoft.com/office/drawing/2014/main" val="20003"/>
                    </a:ext>
                  </a:extLst>
                </a:gridCol>
                <a:gridCol w="2257586">
                  <a:extLst>
                    <a:ext uri="{9D8B030D-6E8A-4147-A177-3AD203B41FA5}">
                      <a16:colId xmlns:a16="http://schemas.microsoft.com/office/drawing/2014/main" val="20004"/>
                    </a:ext>
                  </a:extLst>
                </a:gridCol>
              </a:tblGrid>
              <a:tr h="156513">
                <a:tc>
                  <a:txBody>
                    <a:bodyPr/>
                    <a:lstStyle/>
                    <a:p>
                      <a:pPr algn="l" fontAlgn="b"/>
                      <a:r>
                        <a:rPr lang="en-US" sz="900" u="none" strike="noStrike">
                          <a:effectLst/>
                        </a:rPr>
                        <a:t>JGMS</a:t>
                      </a:r>
                      <a:endParaRPr lang="en-US" sz="900" b="1"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6072" marR="6072" marT="6072" marB="0" anchor="b"/>
                </a:tc>
                <a:tc gridSpan="2">
                  <a:txBody>
                    <a:bodyPr/>
                    <a:lstStyle/>
                    <a:p>
                      <a:pPr algn="ctr" fontAlgn="b"/>
                      <a:r>
                        <a:rPr lang="en-US" sz="700" u="none" strike="noStrike">
                          <a:effectLst/>
                        </a:rPr>
                        <a:t>STUDENTS</a:t>
                      </a:r>
                      <a:endParaRPr lang="en-US" sz="700" b="1" i="0" u="none" strike="noStrike">
                        <a:solidFill>
                          <a:srgbClr val="000000"/>
                        </a:solidFill>
                        <a:effectLst/>
                        <a:latin typeface="Calibri" panose="020F0502020204030204" pitchFamily="34" charset="0"/>
                      </a:endParaRPr>
                    </a:p>
                  </a:txBody>
                  <a:tcPr marL="6072" marR="6072" marT="6072" marB="0" anchor="b"/>
                </a:tc>
                <a:tc hMerge="1">
                  <a:txBody>
                    <a:bodyPr/>
                    <a:lstStyle/>
                    <a:p>
                      <a:endParaRPr lang="en-US"/>
                    </a:p>
                  </a:txBody>
                  <a:tcPr/>
                </a:tc>
                <a:extLst>
                  <a:ext uri="{0D108BD9-81ED-4DB2-BD59-A6C34878D82A}">
                    <a16:rowId xmlns:a16="http://schemas.microsoft.com/office/drawing/2014/main" val="10000"/>
                  </a:ext>
                </a:extLst>
              </a:tr>
              <a:tr h="286731">
                <a:tc>
                  <a:txBody>
                    <a:bodyPr/>
                    <a:lstStyle/>
                    <a:p>
                      <a:pPr algn="l" fontAlgn="b"/>
                      <a:r>
                        <a:rPr lang="en-US" sz="900" u="none" strike="noStrike">
                          <a:effectLst/>
                        </a:rPr>
                        <a:t>ROOM Designation</a:t>
                      </a:r>
                      <a:endParaRPr lang="en-US" sz="900" b="1"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DESCRIPTION</a:t>
                      </a:r>
                      <a:endParaRPr lang="en-US" sz="900" b="1"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SQFT</a:t>
                      </a:r>
                      <a:endParaRPr lang="en-US" sz="900" b="1"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 Pre Covid</a:t>
                      </a:r>
                      <a:endParaRPr lang="en-US" sz="900" b="1"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 Covid 6'</a:t>
                      </a:r>
                      <a:endParaRPr lang="en-US" sz="900" b="1"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01"/>
                  </a:ext>
                </a:extLst>
              </a:tr>
              <a:tr h="156513">
                <a:tc>
                  <a:txBody>
                    <a:bodyPr/>
                    <a:lstStyle/>
                    <a:p>
                      <a:pPr algn="l" fontAlgn="b"/>
                      <a:r>
                        <a:rPr lang="en-US" sz="900" u="none" strike="noStrike">
                          <a:effectLst/>
                        </a:rPr>
                        <a:t>B113a</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300</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02"/>
                  </a:ext>
                </a:extLst>
              </a:tr>
              <a:tr h="156513">
                <a:tc>
                  <a:txBody>
                    <a:bodyPr/>
                    <a:lstStyle/>
                    <a:p>
                      <a:pPr algn="l" fontAlgn="b"/>
                      <a:r>
                        <a:rPr lang="en-US" sz="900" u="none" strike="noStrike">
                          <a:effectLst/>
                        </a:rPr>
                        <a:t>B113b</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300</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03"/>
                  </a:ext>
                </a:extLst>
              </a:tr>
              <a:tr h="156513">
                <a:tc>
                  <a:txBody>
                    <a:bodyPr/>
                    <a:lstStyle/>
                    <a:p>
                      <a:pPr algn="l" fontAlgn="b"/>
                      <a:r>
                        <a:rPr lang="en-US" sz="900" u="none" strike="noStrike">
                          <a:effectLst/>
                        </a:rPr>
                        <a:t>B114</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945</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04"/>
                  </a:ext>
                </a:extLst>
              </a:tr>
              <a:tr h="156513">
                <a:tc>
                  <a:txBody>
                    <a:bodyPr/>
                    <a:lstStyle/>
                    <a:p>
                      <a:pPr algn="l" fontAlgn="b"/>
                      <a:r>
                        <a:rPr lang="en-US" sz="900" u="none" strike="noStrike">
                          <a:effectLst/>
                        </a:rPr>
                        <a:t>B115</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science</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945</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05"/>
                  </a:ext>
                </a:extLst>
              </a:tr>
              <a:tr h="156513">
                <a:tc>
                  <a:txBody>
                    <a:bodyPr/>
                    <a:lstStyle/>
                    <a:p>
                      <a:pPr algn="l" fontAlgn="b"/>
                      <a:r>
                        <a:rPr lang="en-US" sz="900" u="none" strike="noStrike">
                          <a:effectLst/>
                        </a:rPr>
                        <a:t>B116</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945</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18</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06"/>
                  </a:ext>
                </a:extLst>
              </a:tr>
              <a:tr h="156513">
                <a:tc>
                  <a:txBody>
                    <a:bodyPr/>
                    <a:lstStyle/>
                    <a:p>
                      <a:pPr algn="l" fontAlgn="b"/>
                      <a:r>
                        <a:rPr lang="en-US" sz="900" u="none" strike="noStrike">
                          <a:effectLst/>
                        </a:rPr>
                        <a:t>B124</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SPED</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945</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07"/>
                  </a:ext>
                </a:extLst>
              </a:tr>
              <a:tr h="156513">
                <a:tc>
                  <a:txBody>
                    <a:bodyPr/>
                    <a:lstStyle/>
                    <a:p>
                      <a:pPr algn="l" fontAlgn="b"/>
                      <a:r>
                        <a:rPr lang="en-US" sz="900" u="none" strike="noStrike">
                          <a:effectLst/>
                        </a:rPr>
                        <a:t>B125</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SPED</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945</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08"/>
                  </a:ext>
                </a:extLst>
              </a:tr>
              <a:tr h="156513">
                <a:tc>
                  <a:txBody>
                    <a:bodyPr/>
                    <a:lstStyle/>
                    <a:p>
                      <a:pPr algn="l" fontAlgn="b"/>
                      <a:r>
                        <a:rPr lang="en-US" sz="900" u="none" strike="noStrike">
                          <a:effectLst/>
                        </a:rPr>
                        <a:t>B208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General C R</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794</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09"/>
                  </a:ext>
                </a:extLst>
              </a:tr>
              <a:tr h="156513">
                <a:tc>
                  <a:txBody>
                    <a:bodyPr/>
                    <a:lstStyle/>
                    <a:p>
                      <a:pPr algn="l" fontAlgn="b"/>
                      <a:r>
                        <a:rPr lang="en-US" sz="900" u="none" strike="noStrike">
                          <a:effectLst/>
                        </a:rPr>
                        <a:t>B209</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General C R</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794</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10"/>
                  </a:ext>
                </a:extLst>
              </a:tr>
              <a:tr h="156513">
                <a:tc>
                  <a:txBody>
                    <a:bodyPr/>
                    <a:lstStyle/>
                    <a:p>
                      <a:pPr algn="l" fontAlgn="b"/>
                      <a:r>
                        <a:rPr lang="en-US" sz="900" u="none" strike="noStrike">
                          <a:effectLst/>
                        </a:rPr>
                        <a:t>B210</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General C R</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794</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11"/>
                  </a:ext>
                </a:extLst>
              </a:tr>
              <a:tr h="156513">
                <a:tc>
                  <a:txBody>
                    <a:bodyPr/>
                    <a:lstStyle/>
                    <a:p>
                      <a:pPr algn="l" fontAlgn="b"/>
                      <a:r>
                        <a:rPr lang="en-US" sz="900" u="none" strike="noStrike">
                          <a:effectLst/>
                        </a:rPr>
                        <a:t>B211</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General C R</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794</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12"/>
                  </a:ext>
                </a:extLst>
              </a:tr>
              <a:tr h="156513">
                <a:tc>
                  <a:txBody>
                    <a:bodyPr/>
                    <a:lstStyle/>
                    <a:p>
                      <a:pPr algn="l" fontAlgn="b"/>
                      <a:r>
                        <a:rPr lang="en-US" sz="900" u="none" strike="noStrike">
                          <a:effectLst/>
                        </a:rPr>
                        <a:t>B212</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SPED</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592</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13"/>
                  </a:ext>
                </a:extLst>
              </a:tr>
              <a:tr h="156513">
                <a:tc>
                  <a:txBody>
                    <a:bodyPr/>
                    <a:lstStyle/>
                    <a:p>
                      <a:pPr algn="l" fontAlgn="b"/>
                      <a:r>
                        <a:rPr lang="en-US" sz="900" u="none" strike="noStrike">
                          <a:effectLst/>
                        </a:rPr>
                        <a:t>B212A</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80</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14"/>
                  </a:ext>
                </a:extLst>
              </a:tr>
              <a:tr h="156513">
                <a:tc>
                  <a:txBody>
                    <a:bodyPr/>
                    <a:lstStyle/>
                    <a:p>
                      <a:pPr algn="l" fontAlgn="b"/>
                      <a:r>
                        <a:rPr lang="en-US" sz="900" u="none" strike="noStrike">
                          <a:effectLst/>
                        </a:rPr>
                        <a:t>B216</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General C R</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896</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15"/>
                  </a:ext>
                </a:extLst>
              </a:tr>
              <a:tr h="156513">
                <a:tc>
                  <a:txBody>
                    <a:bodyPr/>
                    <a:lstStyle/>
                    <a:p>
                      <a:pPr algn="l" fontAlgn="b"/>
                      <a:r>
                        <a:rPr lang="en-US" sz="900" u="none" strike="noStrike">
                          <a:effectLst/>
                        </a:rPr>
                        <a:t>B217</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General C R</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448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16"/>
                  </a:ext>
                </a:extLst>
              </a:tr>
              <a:tr h="156513">
                <a:tc>
                  <a:txBody>
                    <a:bodyPr/>
                    <a:lstStyle/>
                    <a:p>
                      <a:pPr algn="l" fontAlgn="b"/>
                      <a:r>
                        <a:rPr lang="en-US" sz="900" u="none" strike="noStrike">
                          <a:effectLst/>
                        </a:rPr>
                        <a:t>B218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General C R</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945</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17"/>
                  </a:ext>
                </a:extLst>
              </a:tr>
              <a:tr h="156513">
                <a:tc>
                  <a:txBody>
                    <a:bodyPr/>
                    <a:lstStyle/>
                    <a:p>
                      <a:pPr algn="l" fontAlgn="b"/>
                      <a:r>
                        <a:rPr lang="en-US" sz="900" u="none" strike="noStrike">
                          <a:effectLst/>
                        </a:rPr>
                        <a:t>B219</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General C R</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945</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18"/>
                  </a:ext>
                </a:extLst>
              </a:tr>
              <a:tr h="156513">
                <a:tc>
                  <a:txBody>
                    <a:bodyPr/>
                    <a:lstStyle/>
                    <a:p>
                      <a:pPr algn="l" fontAlgn="b"/>
                      <a:r>
                        <a:rPr lang="en-US" sz="900" u="none" strike="noStrike">
                          <a:effectLst/>
                        </a:rPr>
                        <a:t>B223</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General C R</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945</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19"/>
                  </a:ext>
                </a:extLst>
              </a:tr>
              <a:tr h="156513">
                <a:tc>
                  <a:txBody>
                    <a:bodyPr/>
                    <a:lstStyle/>
                    <a:p>
                      <a:pPr algn="l" fontAlgn="b"/>
                      <a:r>
                        <a:rPr lang="en-US" sz="900" u="none" strike="noStrike">
                          <a:effectLst/>
                        </a:rPr>
                        <a:t>B224</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SPED</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540</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20"/>
                  </a:ext>
                </a:extLst>
              </a:tr>
              <a:tr h="156513">
                <a:tc>
                  <a:txBody>
                    <a:bodyPr/>
                    <a:lstStyle/>
                    <a:p>
                      <a:pPr algn="l" fontAlgn="b"/>
                      <a:r>
                        <a:rPr lang="en-US" sz="900" u="none" strike="noStrike">
                          <a:effectLst/>
                        </a:rPr>
                        <a:t>C235 (MUSIC)</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21"/>
                  </a:ext>
                </a:extLst>
              </a:tr>
              <a:tr h="156513">
                <a:tc>
                  <a:txBody>
                    <a:bodyPr/>
                    <a:lstStyle/>
                    <a:p>
                      <a:pPr algn="l" fontAlgn="b"/>
                      <a:r>
                        <a:rPr lang="en-US" sz="900" u="none" strike="noStrike">
                          <a:effectLst/>
                        </a:rPr>
                        <a:t>CAFE</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3850</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22"/>
                  </a:ext>
                </a:extLst>
              </a:tr>
              <a:tr h="156513">
                <a:tc>
                  <a:txBody>
                    <a:bodyPr/>
                    <a:lstStyle/>
                    <a:p>
                      <a:pPr algn="l" fontAlgn="b"/>
                      <a:r>
                        <a:rPr lang="en-US" sz="900" u="none" strike="noStrike">
                          <a:effectLst/>
                        </a:rPr>
                        <a:t>D204</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SPED</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312</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23"/>
                  </a:ext>
                </a:extLst>
              </a:tr>
              <a:tr h="156513">
                <a:tc>
                  <a:txBody>
                    <a:bodyPr/>
                    <a:lstStyle/>
                    <a:p>
                      <a:pPr algn="l" fontAlgn="b"/>
                      <a:r>
                        <a:rPr lang="en-US" sz="900" u="none" strike="noStrike">
                          <a:effectLst/>
                        </a:rPr>
                        <a:t>D211</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General C R</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810</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24"/>
                  </a:ext>
                </a:extLst>
              </a:tr>
              <a:tr h="156513">
                <a:tc>
                  <a:txBody>
                    <a:bodyPr/>
                    <a:lstStyle/>
                    <a:p>
                      <a:pPr algn="l" fontAlgn="b"/>
                      <a:r>
                        <a:rPr lang="en-US" sz="900" u="none" strike="noStrike">
                          <a:effectLst/>
                        </a:rPr>
                        <a:t>D213</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General C R</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1344</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25-28</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25"/>
                  </a:ext>
                </a:extLst>
              </a:tr>
              <a:tr h="286731">
                <a:tc>
                  <a:txBody>
                    <a:bodyPr/>
                    <a:lstStyle/>
                    <a:p>
                      <a:pPr algn="l" fontAlgn="b"/>
                      <a:r>
                        <a:rPr lang="en-US" sz="900" u="none" strike="noStrike">
                          <a:effectLst/>
                        </a:rPr>
                        <a:t>D218 Teachers Dining</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r" fontAlgn="b"/>
                      <a:r>
                        <a:rPr lang="en-US" sz="900" u="none" strike="noStrike">
                          <a:effectLst/>
                        </a:rPr>
                        <a:t>484</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6072" marR="6072" marT="6072" marB="0" anchor="b"/>
                </a:tc>
                <a:tc>
                  <a:txBody>
                    <a:bodyPr/>
                    <a:lstStyle/>
                    <a:p>
                      <a:pPr algn="ctr"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6072" marR="6072" marT="6072" marB="0" anchor="b"/>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762527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Full Space Inventory - JGMS</a:t>
            </a:r>
          </a:p>
        </p:txBody>
      </p:sp>
      <p:sp>
        <p:nvSpPr>
          <p:cNvPr id="3" name="Content Placeholder 2"/>
          <p:cNvSpPr>
            <a:spLocks noGrp="1"/>
          </p:cNvSpPr>
          <p:nvPr>
            <p:ph idx="1"/>
          </p:nvPr>
        </p:nvSpPr>
        <p:spPr/>
        <p:txBody>
          <a:bodyPr/>
          <a:lstStyle/>
          <a:p>
            <a:endParaRPr lang="en-US" sz="2000" dirty="0"/>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310116233"/>
              </p:ext>
            </p:extLst>
          </p:nvPr>
        </p:nvGraphicFramePr>
        <p:xfrm>
          <a:off x="838201" y="1690688"/>
          <a:ext cx="10515598" cy="4486273"/>
        </p:xfrm>
        <a:graphic>
          <a:graphicData uri="http://schemas.openxmlformats.org/drawingml/2006/table">
            <a:tbl>
              <a:tblPr>
                <a:tableStyleId>{5C22544A-7EE6-4342-B048-85BDC9FD1C3A}</a:tableStyleId>
              </a:tblPr>
              <a:tblGrid>
                <a:gridCol w="2515029">
                  <a:extLst>
                    <a:ext uri="{9D8B030D-6E8A-4147-A177-3AD203B41FA5}">
                      <a16:colId xmlns:a16="http://schemas.microsoft.com/office/drawing/2014/main" val="20000"/>
                    </a:ext>
                  </a:extLst>
                </a:gridCol>
                <a:gridCol w="2217978">
                  <a:extLst>
                    <a:ext uri="{9D8B030D-6E8A-4147-A177-3AD203B41FA5}">
                      <a16:colId xmlns:a16="http://schemas.microsoft.com/office/drawing/2014/main" val="20001"/>
                    </a:ext>
                  </a:extLst>
                </a:gridCol>
                <a:gridCol w="1267417">
                  <a:extLst>
                    <a:ext uri="{9D8B030D-6E8A-4147-A177-3AD203B41FA5}">
                      <a16:colId xmlns:a16="http://schemas.microsoft.com/office/drawing/2014/main" val="20002"/>
                    </a:ext>
                  </a:extLst>
                </a:gridCol>
                <a:gridCol w="2257587">
                  <a:extLst>
                    <a:ext uri="{9D8B030D-6E8A-4147-A177-3AD203B41FA5}">
                      <a16:colId xmlns:a16="http://schemas.microsoft.com/office/drawing/2014/main" val="20003"/>
                    </a:ext>
                  </a:extLst>
                </a:gridCol>
                <a:gridCol w="2257587">
                  <a:extLst>
                    <a:ext uri="{9D8B030D-6E8A-4147-A177-3AD203B41FA5}">
                      <a16:colId xmlns:a16="http://schemas.microsoft.com/office/drawing/2014/main" val="20004"/>
                    </a:ext>
                  </a:extLst>
                </a:gridCol>
              </a:tblGrid>
              <a:tr h="197947">
                <a:tc>
                  <a:txBody>
                    <a:bodyPr/>
                    <a:lstStyle/>
                    <a:p>
                      <a:pPr algn="l" fontAlgn="b"/>
                      <a:r>
                        <a:rPr lang="en-US" sz="1100" u="none" strike="noStrike">
                          <a:effectLst/>
                        </a:rPr>
                        <a:t>JGMS</a:t>
                      </a:r>
                      <a:endParaRPr lang="en-US" sz="1100" b="1"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gridSpan="2">
                  <a:txBody>
                    <a:bodyPr/>
                    <a:lstStyle/>
                    <a:p>
                      <a:pPr algn="ctr" fontAlgn="b"/>
                      <a:r>
                        <a:rPr lang="en-US" sz="900" u="none" strike="noStrike">
                          <a:effectLst/>
                        </a:rPr>
                        <a:t>STUDENTS</a:t>
                      </a:r>
                      <a:endParaRPr lang="en-US" sz="900" b="1" i="0" u="none" strike="noStrike">
                        <a:solidFill>
                          <a:srgbClr val="000000"/>
                        </a:solidFill>
                        <a:effectLst/>
                        <a:latin typeface="Calibri" panose="020F0502020204030204" pitchFamily="34" charset="0"/>
                      </a:endParaRPr>
                    </a:p>
                  </a:txBody>
                  <a:tcPr marL="7680" marR="7680" marT="7680" marB="0" anchor="b"/>
                </a:tc>
                <a:tc hMerge="1">
                  <a:txBody>
                    <a:bodyPr/>
                    <a:lstStyle/>
                    <a:p>
                      <a:endParaRPr lang="en-US"/>
                    </a:p>
                  </a:txBody>
                  <a:tcPr/>
                </a:tc>
                <a:extLst>
                  <a:ext uri="{0D108BD9-81ED-4DB2-BD59-A6C34878D82A}">
                    <a16:rowId xmlns:a16="http://schemas.microsoft.com/office/drawing/2014/main" val="10000"/>
                  </a:ext>
                </a:extLst>
              </a:tr>
              <a:tr h="362640">
                <a:tc>
                  <a:txBody>
                    <a:bodyPr/>
                    <a:lstStyle/>
                    <a:p>
                      <a:pPr algn="l" fontAlgn="b"/>
                      <a:r>
                        <a:rPr lang="en-US" sz="1100" u="none" strike="noStrike">
                          <a:effectLst/>
                        </a:rPr>
                        <a:t>ROOM Designation</a:t>
                      </a:r>
                      <a:endParaRPr lang="en-US" sz="1100" b="1"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DESCRIPTION</a:t>
                      </a:r>
                      <a:endParaRPr lang="en-US" sz="1100" b="1"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SQFT</a:t>
                      </a:r>
                      <a:endParaRPr lang="en-US" sz="1100" b="1"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Pre Covid</a:t>
                      </a:r>
                      <a:endParaRPr lang="en-US" sz="1100" b="1"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Covid 6'</a:t>
                      </a:r>
                      <a:endParaRPr lang="en-US" sz="1100" b="1"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01"/>
                  </a:ext>
                </a:extLst>
              </a:tr>
              <a:tr h="197947">
                <a:tc>
                  <a:txBody>
                    <a:bodyPr/>
                    <a:lstStyle/>
                    <a:p>
                      <a:pPr algn="l" fontAlgn="b"/>
                      <a:r>
                        <a:rPr lang="en-US" sz="1100" u="none" strike="noStrike">
                          <a:effectLst/>
                        </a:rPr>
                        <a:t>Fitness</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1242</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25-28</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02"/>
                  </a:ext>
                </a:extLst>
              </a:tr>
              <a:tr h="197947">
                <a:tc>
                  <a:txBody>
                    <a:bodyPr/>
                    <a:lstStyle/>
                    <a:p>
                      <a:pPr algn="l" fontAlgn="b"/>
                      <a:r>
                        <a:rPr lang="en-US" sz="1100" u="none" strike="noStrike">
                          <a:effectLst/>
                        </a:rPr>
                        <a:t>Gym 1</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7700</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03"/>
                  </a:ext>
                </a:extLst>
              </a:tr>
              <a:tr h="197947">
                <a:tc>
                  <a:txBody>
                    <a:bodyPr/>
                    <a:lstStyle/>
                    <a:p>
                      <a:pPr algn="l" fontAlgn="b"/>
                      <a:r>
                        <a:rPr lang="en-US" sz="1100" u="none" strike="noStrike">
                          <a:effectLst/>
                        </a:rPr>
                        <a:t>LGI</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2108</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04"/>
                  </a:ext>
                </a:extLst>
              </a:tr>
              <a:tr h="197947">
                <a:tc>
                  <a:txBody>
                    <a:bodyPr/>
                    <a:lstStyle/>
                    <a:p>
                      <a:pPr algn="l" fontAlgn="b"/>
                      <a:r>
                        <a:rPr lang="en-US" sz="1100" u="none" strike="noStrike">
                          <a:effectLst/>
                        </a:rPr>
                        <a:t>Lib Conf  B244c</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132</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05"/>
                  </a:ext>
                </a:extLst>
              </a:tr>
              <a:tr h="197947">
                <a:tc>
                  <a:txBody>
                    <a:bodyPr/>
                    <a:lstStyle/>
                    <a:p>
                      <a:pPr algn="l" fontAlgn="b"/>
                      <a:r>
                        <a:rPr lang="en-US" sz="1100" u="none" strike="noStrike">
                          <a:effectLst/>
                        </a:rPr>
                        <a:t>LibLC B244d</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206</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06"/>
                  </a:ext>
                </a:extLst>
              </a:tr>
              <a:tr h="197947">
                <a:tc>
                  <a:txBody>
                    <a:bodyPr/>
                    <a:lstStyle/>
                    <a:p>
                      <a:pPr algn="l" fontAlgn="b"/>
                      <a:r>
                        <a:rPr lang="en-US" sz="1100" u="none" strike="noStrike">
                          <a:effectLst/>
                        </a:rPr>
                        <a:t>LIBR</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2750</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07"/>
                  </a:ext>
                </a:extLst>
              </a:tr>
              <a:tr h="197947">
                <a:tc>
                  <a:txBody>
                    <a:bodyPr/>
                    <a:lstStyle/>
                    <a:p>
                      <a:pPr algn="l" fontAlgn="b"/>
                      <a:r>
                        <a:rPr lang="en-US" sz="1100" u="none" strike="noStrike">
                          <a:effectLst/>
                        </a:rPr>
                        <a:t>B227</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LABBB</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676</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25-28</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08"/>
                  </a:ext>
                </a:extLst>
              </a:tr>
              <a:tr h="197947">
                <a:tc>
                  <a:txBody>
                    <a:bodyPr/>
                    <a:lstStyle/>
                    <a:p>
                      <a:pPr algn="l" fontAlgn="b"/>
                      <a:r>
                        <a:rPr lang="en-US" sz="1100" u="none" strike="noStrike">
                          <a:effectLst/>
                        </a:rPr>
                        <a:t>B230</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Main Off</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70</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09"/>
                  </a:ext>
                </a:extLst>
              </a:tr>
              <a:tr h="197947">
                <a:tc>
                  <a:txBody>
                    <a:bodyPr/>
                    <a:lstStyle/>
                    <a:p>
                      <a:pPr algn="l" fontAlgn="b"/>
                      <a:r>
                        <a:rPr lang="en-US" sz="1100" u="none" strike="noStrike">
                          <a:effectLst/>
                        </a:rPr>
                        <a:t>B231</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Main Off</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81</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10"/>
                  </a:ext>
                </a:extLst>
              </a:tr>
              <a:tr h="197947">
                <a:tc>
                  <a:txBody>
                    <a:bodyPr/>
                    <a:lstStyle/>
                    <a:p>
                      <a:pPr algn="l" fontAlgn="b"/>
                      <a:r>
                        <a:rPr lang="en-US" sz="1100" u="none" strike="noStrike">
                          <a:effectLst/>
                        </a:rPr>
                        <a:t>B232</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Main Off</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150</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11"/>
                  </a:ext>
                </a:extLst>
              </a:tr>
              <a:tr h="197947">
                <a:tc>
                  <a:txBody>
                    <a:bodyPr/>
                    <a:lstStyle/>
                    <a:p>
                      <a:pPr algn="l" fontAlgn="b"/>
                      <a:r>
                        <a:rPr lang="en-US" sz="1100" u="none" strike="noStrike">
                          <a:effectLst/>
                        </a:rPr>
                        <a:t>B233</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Main Off</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208</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12"/>
                  </a:ext>
                </a:extLst>
              </a:tr>
              <a:tr h="197947">
                <a:tc>
                  <a:txBody>
                    <a:bodyPr/>
                    <a:lstStyle/>
                    <a:p>
                      <a:pPr algn="l" fontAlgn="b"/>
                      <a:r>
                        <a:rPr lang="en-US" sz="1100" u="none" strike="noStrike">
                          <a:effectLst/>
                        </a:rPr>
                        <a:t>B234</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Main Off</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143</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13"/>
                  </a:ext>
                </a:extLst>
              </a:tr>
              <a:tr h="197947">
                <a:tc>
                  <a:txBody>
                    <a:bodyPr/>
                    <a:lstStyle/>
                    <a:p>
                      <a:pPr algn="l" fontAlgn="b"/>
                      <a:r>
                        <a:rPr lang="en-US" sz="1100" u="none" strike="noStrike">
                          <a:effectLst/>
                        </a:rPr>
                        <a:t>B235</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Main Off</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143</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14"/>
                  </a:ext>
                </a:extLst>
              </a:tr>
              <a:tr h="197947">
                <a:tc>
                  <a:txBody>
                    <a:bodyPr/>
                    <a:lstStyle/>
                    <a:p>
                      <a:pPr algn="l" fontAlgn="b"/>
                      <a:r>
                        <a:rPr lang="en-US" sz="1100" u="none" strike="noStrike">
                          <a:effectLst/>
                        </a:rPr>
                        <a:t>B237 VP</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Main Off</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165</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15"/>
                  </a:ext>
                </a:extLst>
              </a:tr>
              <a:tr h="197947">
                <a:tc>
                  <a:txBody>
                    <a:bodyPr/>
                    <a:lstStyle/>
                    <a:p>
                      <a:pPr algn="l" fontAlgn="b"/>
                      <a:r>
                        <a:rPr lang="en-US" sz="1100" u="none" strike="noStrike">
                          <a:effectLst/>
                        </a:rPr>
                        <a:t>B238 CONF</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Main Off</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345</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16"/>
                  </a:ext>
                </a:extLst>
              </a:tr>
              <a:tr h="197947">
                <a:tc>
                  <a:txBody>
                    <a:bodyPr/>
                    <a:lstStyle/>
                    <a:p>
                      <a:pPr algn="l" fontAlgn="b"/>
                      <a:r>
                        <a:rPr lang="en-US" sz="1100" u="none" strike="noStrike">
                          <a:effectLst/>
                        </a:rPr>
                        <a:t>B239 PRINC</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Main Off</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165</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17"/>
                  </a:ext>
                </a:extLst>
              </a:tr>
              <a:tr h="197947">
                <a:tc>
                  <a:txBody>
                    <a:bodyPr/>
                    <a:lstStyle/>
                    <a:p>
                      <a:pPr algn="l" fontAlgn="b"/>
                      <a:r>
                        <a:rPr lang="en-US" sz="1100" u="none" strike="noStrike">
                          <a:effectLst/>
                        </a:rPr>
                        <a:t>B242 MAIN</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Main Off</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500</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18"/>
                  </a:ext>
                </a:extLst>
              </a:tr>
              <a:tr h="197947">
                <a:tc>
                  <a:txBody>
                    <a:bodyPr/>
                    <a:lstStyle/>
                    <a:p>
                      <a:pPr algn="l" fontAlgn="b"/>
                      <a:r>
                        <a:rPr lang="en-US" sz="1100" u="none" strike="noStrike">
                          <a:effectLst/>
                        </a:rPr>
                        <a:t>NURSE</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Main Off</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837</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19"/>
                  </a:ext>
                </a:extLst>
              </a:tr>
              <a:tr h="362640">
                <a:tc>
                  <a:txBody>
                    <a:bodyPr/>
                    <a:lstStyle/>
                    <a:p>
                      <a:pPr algn="l" fontAlgn="b"/>
                      <a:r>
                        <a:rPr lang="en-US" sz="1100" u="none" strike="noStrike">
                          <a:effectLst/>
                        </a:rPr>
                        <a:t>TEACHERS DINING CAFÉ</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r" fontAlgn="b"/>
                      <a:r>
                        <a:rPr lang="en-US" sz="1100" u="none" strike="noStrike">
                          <a:effectLst/>
                        </a:rPr>
                        <a:t>462</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80" marR="7680" marT="7680" marB="0" anchor="b"/>
                </a:tc>
                <a:tc>
                  <a:txBody>
                    <a:bodyPr/>
                    <a:lstStyle/>
                    <a:p>
                      <a:pPr algn="ctr" fontAlgn="b"/>
                      <a:r>
                        <a:rPr lang="en-US" sz="1100" u="none" strike="noStrike" dirty="0">
                          <a:effectLst/>
                        </a:rPr>
                        <a:t>N/A</a:t>
                      </a:r>
                      <a:endParaRPr lang="en-US" sz="1100" b="0" i="0" u="none" strike="noStrike" dirty="0">
                        <a:solidFill>
                          <a:srgbClr val="000000"/>
                        </a:solidFill>
                        <a:effectLst/>
                        <a:latin typeface="Calibri" panose="020F0502020204030204" pitchFamily="34" charset="0"/>
                      </a:endParaRPr>
                    </a:p>
                  </a:txBody>
                  <a:tcPr marL="7680" marR="7680" marT="7680" marB="0" anchor="b"/>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2910232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Full Space Inventory - BHS</a:t>
            </a:r>
          </a:p>
        </p:txBody>
      </p:sp>
      <p:sp>
        <p:nvSpPr>
          <p:cNvPr id="3" name="Content Placeholder 2"/>
          <p:cNvSpPr>
            <a:spLocks noGrp="1"/>
          </p:cNvSpPr>
          <p:nvPr>
            <p:ph idx="1"/>
          </p:nvPr>
        </p:nvSpPr>
        <p:spPr/>
        <p:txBody>
          <a:bodyPr/>
          <a:lstStyle/>
          <a:p>
            <a:endParaRPr lang="en-US" sz="2000" dirty="0"/>
          </a:p>
          <a:p>
            <a:endParaRPr lang="en-US" dirty="0"/>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299548088"/>
              </p:ext>
            </p:extLst>
          </p:nvPr>
        </p:nvGraphicFramePr>
        <p:xfrm>
          <a:off x="838201" y="1690678"/>
          <a:ext cx="10515598" cy="4486284"/>
        </p:xfrm>
        <a:graphic>
          <a:graphicData uri="http://schemas.openxmlformats.org/drawingml/2006/table">
            <a:tbl>
              <a:tblPr>
                <a:tableStyleId>{5C22544A-7EE6-4342-B048-85BDC9FD1C3A}</a:tableStyleId>
              </a:tblPr>
              <a:tblGrid>
                <a:gridCol w="2421816">
                  <a:extLst>
                    <a:ext uri="{9D8B030D-6E8A-4147-A177-3AD203B41FA5}">
                      <a16:colId xmlns:a16="http://schemas.microsoft.com/office/drawing/2014/main" val="20000"/>
                    </a:ext>
                  </a:extLst>
                </a:gridCol>
                <a:gridCol w="2976378">
                  <a:extLst>
                    <a:ext uri="{9D8B030D-6E8A-4147-A177-3AD203B41FA5}">
                      <a16:colId xmlns:a16="http://schemas.microsoft.com/office/drawing/2014/main" val="20001"/>
                    </a:ext>
                  </a:extLst>
                </a:gridCol>
                <a:gridCol w="1347794">
                  <a:extLst>
                    <a:ext uri="{9D8B030D-6E8A-4147-A177-3AD203B41FA5}">
                      <a16:colId xmlns:a16="http://schemas.microsoft.com/office/drawing/2014/main" val="20002"/>
                    </a:ext>
                  </a:extLst>
                </a:gridCol>
                <a:gridCol w="1958513">
                  <a:extLst>
                    <a:ext uri="{9D8B030D-6E8A-4147-A177-3AD203B41FA5}">
                      <a16:colId xmlns:a16="http://schemas.microsoft.com/office/drawing/2014/main" val="20003"/>
                    </a:ext>
                  </a:extLst>
                </a:gridCol>
                <a:gridCol w="1811097">
                  <a:extLst>
                    <a:ext uri="{9D8B030D-6E8A-4147-A177-3AD203B41FA5}">
                      <a16:colId xmlns:a16="http://schemas.microsoft.com/office/drawing/2014/main" val="20004"/>
                    </a:ext>
                  </a:extLst>
                </a:gridCol>
              </a:tblGrid>
              <a:tr h="150385">
                <a:tc>
                  <a:txBody>
                    <a:bodyPr/>
                    <a:lstStyle/>
                    <a:p>
                      <a:pPr algn="l" fontAlgn="b"/>
                      <a:r>
                        <a:rPr lang="en-US" sz="900" u="none" strike="noStrike">
                          <a:effectLst/>
                        </a:rPr>
                        <a:t>BHS</a:t>
                      </a:r>
                      <a:endParaRPr lang="en-US" sz="900" b="1"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gridSpan="2">
                  <a:txBody>
                    <a:bodyPr/>
                    <a:lstStyle/>
                    <a:p>
                      <a:pPr algn="ctr" fontAlgn="b"/>
                      <a:r>
                        <a:rPr lang="en-US" sz="700" u="none" strike="noStrike">
                          <a:effectLst/>
                        </a:rPr>
                        <a:t>STUDENTS</a:t>
                      </a:r>
                      <a:endParaRPr lang="en-US" sz="700" b="1" i="0" u="none" strike="noStrike">
                        <a:solidFill>
                          <a:srgbClr val="000000"/>
                        </a:solidFill>
                        <a:effectLst/>
                        <a:latin typeface="Calibri" panose="020F0502020204030204" pitchFamily="34" charset="0"/>
                      </a:endParaRPr>
                    </a:p>
                  </a:txBody>
                  <a:tcPr marL="5834" marR="5834" marT="5834" marB="0" anchor="b"/>
                </a:tc>
                <a:tc hMerge="1">
                  <a:txBody>
                    <a:bodyPr/>
                    <a:lstStyle/>
                    <a:p>
                      <a:endParaRPr lang="en-US"/>
                    </a:p>
                  </a:txBody>
                  <a:tcPr/>
                </a:tc>
                <a:extLst>
                  <a:ext uri="{0D108BD9-81ED-4DB2-BD59-A6C34878D82A}">
                    <a16:rowId xmlns:a16="http://schemas.microsoft.com/office/drawing/2014/main" val="10000"/>
                  </a:ext>
                </a:extLst>
              </a:tr>
              <a:tr h="275504">
                <a:tc>
                  <a:txBody>
                    <a:bodyPr/>
                    <a:lstStyle/>
                    <a:p>
                      <a:pPr algn="l" fontAlgn="b"/>
                      <a:r>
                        <a:rPr lang="en-US" sz="900" u="none" strike="noStrike">
                          <a:effectLst/>
                        </a:rPr>
                        <a:t>ROOM Designation</a:t>
                      </a:r>
                      <a:endParaRPr lang="en-US" sz="900" b="1"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DESCRIPTION</a:t>
                      </a:r>
                      <a:endParaRPr lang="en-US" sz="900" b="1"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SQFT</a:t>
                      </a:r>
                      <a:endParaRPr lang="en-US" sz="900" b="1"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Pre Covid</a:t>
                      </a:r>
                      <a:endParaRPr lang="en-US" sz="900" b="1"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Covid 6'</a:t>
                      </a:r>
                      <a:endParaRPr lang="en-US" sz="900" b="1"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1"/>
                  </a:ext>
                </a:extLst>
              </a:tr>
              <a:tr h="150385">
                <a:tc>
                  <a:txBody>
                    <a:bodyPr/>
                    <a:lstStyle/>
                    <a:p>
                      <a:pPr algn="l" fontAlgn="b"/>
                      <a:r>
                        <a:rPr lang="en-US" sz="900" u="none" strike="noStrike">
                          <a:effectLst/>
                        </a:rPr>
                        <a:t>A101</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MAIN OFFICE</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756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2"/>
                  </a:ext>
                </a:extLst>
              </a:tr>
              <a:tr h="150385">
                <a:tc>
                  <a:txBody>
                    <a:bodyPr/>
                    <a:lstStyle/>
                    <a:p>
                      <a:pPr algn="l" fontAlgn="b"/>
                      <a:r>
                        <a:rPr lang="en-US" sz="900" u="none" strike="noStrike">
                          <a:effectLst/>
                        </a:rPr>
                        <a:t>A101A</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WAITING</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252</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3"/>
                  </a:ext>
                </a:extLst>
              </a:tr>
              <a:tr h="150385">
                <a:tc>
                  <a:txBody>
                    <a:bodyPr/>
                    <a:lstStyle/>
                    <a:p>
                      <a:pPr algn="l" fontAlgn="b"/>
                      <a:r>
                        <a:rPr lang="en-US" sz="900" u="none" strike="noStrike">
                          <a:effectLst/>
                        </a:rPr>
                        <a:t>A101D</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CONF</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395</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4"/>
                  </a:ext>
                </a:extLst>
              </a:tr>
              <a:tr h="150385">
                <a:tc>
                  <a:txBody>
                    <a:bodyPr/>
                    <a:lstStyle/>
                    <a:p>
                      <a:pPr algn="l" fontAlgn="b"/>
                      <a:r>
                        <a:rPr lang="en-US" sz="900" u="none" strike="noStrike">
                          <a:effectLst/>
                        </a:rPr>
                        <a:t>A101E</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ASST PRIN</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175</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5"/>
                  </a:ext>
                </a:extLst>
              </a:tr>
              <a:tr h="150385">
                <a:tc>
                  <a:txBody>
                    <a:bodyPr/>
                    <a:lstStyle/>
                    <a:p>
                      <a:pPr algn="l" fontAlgn="b"/>
                      <a:r>
                        <a:rPr lang="en-US" sz="900" u="none" strike="noStrike">
                          <a:effectLst/>
                        </a:rPr>
                        <a:t>A101F</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ASST PRIN</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159</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6"/>
                  </a:ext>
                </a:extLst>
              </a:tr>
              <a:tr h="150385">
                <a:tc>
                  <a:txBody>
                    <a:bodyPr/>
                    <a:lstStyle/>
                    <a:p>
                      <a:pPr algn="l" fontAlgn="b"/>
                      <a:r>
                        <a:rPr lang="en-US" sz="900" u="none" strike="noStrike">
                          <a:effectLst/>
                        </a:rPr>
                        <a:t>A101G</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PRINCIPAL</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298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7"/>
                  </a:ext>
                </a:extLst>
              </a:tr>
              <a:tr h="150385">
                <a:tc>
                  <a:txBody>
                    <a:bodyPr/>
                    <a:lstStyle/>
                    <a:p>
                      <a:pPr algn="l" fontAlgn="b"/>
                      <a:r>
                        <a:rPr lang="en-US" sz="900" u="none" strike="noStrike">
                          <a:effectLst/>
                        </a:rPr>
                        <a:t>A102</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GUIDANCE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297</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8"/>
                  </a:ext>
                </a:extLst>
              </a:tr>
              <a:tr h="150385">
                <a:tc>
                  <a:txBody>
                    <a:bodyPr/>
                    <a:lstStyle/>
                    <a:p>
                      <a:pPr algn="l" fontAlgn="b"/>
                      <a:r>
                        <a:rPr lang="en-US" sz="900" u="none" strike="noStrike">
                          <a:effectLst/>
                        </a:rPr>
                        <a:t>A102A</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STUDENT COMP</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173</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09"/>
                  </a:ext>
                </a:extLst>
              </a:tr>
              <a:tr h="150385">
                <a:tc>
                  <a:txBody>
                    <a:bodyPr/>
                    <a:lstStyle/>
                    <a:p>
                      <a:pPr algn="l" fontAlgn="b"/>
                      <a:r>
                        <a:rPr lang="en-US" sz="900" u="none" strike="noStrike">
                          <a:effectLst/>
                        </a:rPr>
                        <a:t>A102B</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MEETING</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635</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0"/>
                  </a:ext>
                </a:extLst>
              </a:tr>
              <a:tr h="150385">
                <a:tc>
                  <a:txBody>
                    <a:bodyPr/>
                    <a:lstStyle/>
                    <a:p>
                      <a:pPr algn="l" fontAlgn="b"/>
                      <a:r>
                        <a:rPr lang="en-US" sz="900" u="none" strike="noStrike">
                          <a:effectLst/>
                        </a:rPr>
                        <a:t>A102C</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GUID OFF</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120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1"/>
                  </a:ext>
                </a:extLst>
              </a:tr>
              <a:tr h="150385">
                <a:tc>
                  <a:txBody>
                    <a:bodyPr/>
                    <a:lstStyle/>
                    <a:p>
                      <a:pPr algn="l" fontAlgn="b"/>
                      <a:r>
                        <a:rPr lang="en-US" sz="900" u="none" strike="noStrike">
                          <a:effectLst/>
                        </a:rPr>
                        <a:t>A102D</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GUID OFF</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120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2"/>
                  </a:ext>
                </a:extLst>
              </a:tr>
              <a:tr h="150385">
                <a:tc>
                  <a:txBody>
                    <a:bodyPr/>
                    <a:lstStyle/>
                    <a:p>
                      <a:pPr algn="l" fontAlgn="b"/>
                      <a:r>
                        <a:rPr lang="en-US" sz="900" u="none" strike="noStrike">
                          <a:effectLst/>
                        </a:rPr>
                        <a:t>A102E</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GUID OFF</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120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3"/>
                  </a:ext>
                </a:extLst>
              </a:tr>
              <a:tr h="150385">
                <a:tc>
                  <a:txBody>
                    <a:bodyPr/>
                    <a:lstStyle/>
                    <a:p>
                      <a:pPr algn="l" fontAlgn="b"/>
                      <a:r>
                        <a:rPr lang="en-US" sz="900" u="none" strike="noStrike">
                          <a:effectLst/>
                        </a:rPr>
                        <a:t>A102F</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GUID OFF</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189</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4"/>
                  </a:ext>
                </a:extLst>
              </a:tr>
              <a:tr h="150385">
                <a:tc>
                  <a:txBody>
                    <a:bodyPr/>
                    <a:lstStyle/>
                    <a:p>
                      <a:pPr algn="l" fontAlgn="b"/>
                      <a:r>
                        <a:rPr lang="en-US" sz="900" u="none" strike="noStrike">
                          <a:effectLst/>
                        </a:rPr>
                        <a:t>A102G</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GUID OFF</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122</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5"/>
                  </a:ext>
                </a:extLst>
              </a:tr>
              <a:tr h="150385">
                <a:tc>
                  <a:txBody>
                    <a:bodyPr/>
                    <a:lstStyle/>
                    <a:p>
                      <a:pPr algn="l" fontAlgn="b"/>
                      <a:r>
                        <a:rPr lang="en-US" sz="900" u="none" strike="noStrike">
                          <a:effectLst/>
                        </a:rPr>
                        <a:t>A102H</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ADJUST COUNSEL</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200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6"/>
                  </a:ext>
                </a:extLst>
              </a:tr>
              <a:tr h="150385">
                <a:tc>
                  <a:txBody>
                    <a:bodyPr/>
                    <a:lstStyle/>
                    <a:p>
                      <a:pPr algn="l" fontAlgn="b"/>
                      <a:r>
                        <a:rPr lang="en-US" sz="900" u="none" strike="noStrike">
                          <a:effectLst/>
                        </a:rPr>
                        <a:t>A102I</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GUID CONF</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220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7"/>
                  </a:ext>
                </a:extLst>
              </a:tr>
              <a:tr h="150385">
                <a:tc>
                  <a:txBody>
                    <a:bodyPr/>
                    <a:lstStyle/>
                    <a:p>
                      <a:pPr algn="l" fontAlgn="b"/>
                      <a:r>
                        <a:rPr lang="en-US" sz="900" u="none" strike="noStrike">
                          <a:effectLst/>
                        </a:rPr>
                        <a:t>A103</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NURSE OFF</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422</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8"/>
                  </a:ext>
                </a:extLst>
              </a:tr>
              <a:tr h="150385">
                <a:tc>
                  <a:txBody>
                    <a:bodyPr/>
                    <a:lstStyle/>
                    <a:p>
                      <a:pPr algn="l" fontAlgn="b"/>
                      <a:r>
                        <a:rPr lang="en-US" sz="900" u="none" strike="noStrike">
                          <a:effectLst/>
                        </a:rPr>
                        <a:t>A103B</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COT</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264</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19"/>
                  </a:ext>
                </a:extLst>
              </a:tr>
              <a:tr h="150385">
                <a:tc>
                  <a:txBody>
                    <a:bodyPr/>
                    <a:lstStyle/>
                    <a:p>
                      <a:pPr algn="l" fontAlgn="b"/>
                      <a:r>
                        <a:rPr lang="en-US" sz="900" u="none" strike="noStrike">
                          <a:effectLst/>
                        </a:rPr>
                        <a:t>A103C</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EXAM</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163</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0"/>
                  </a:ext>
                </a:extLst>
              </a:tr>
              <a:tr h="150385">
                <a:tc>
                  <a:txBody>
                    <a:bodyPr/>
                    <a:lstStyle/>
                    <a:p>
                      <a:pPr algn="l" fontAlgn="b"/>
                      <a:r>
                        <a:rPr lang="en-US" sz="900" u="none" strike="noStrike">
                          <a:effectLst/>
                        </a:rPr>
                        <a:t>A104</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ART</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1199</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24-28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14</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1"/>
                  </a:ext>
                </a:extLst>
              </a:tr>
              <a:tr h="150385">
                <a:tc>
                  <a:txBody>
                    <a:bodyPr/>
                    <a:lstStyle/>
                    <a:p>
                      <a:pPr algn="l" fontAlgn="b"/>
                      <a:r>
                        <a:rPr lang="en-US" sz="900" u="none" strike="noStrike">
                          <a:effectLst/>
                        </a:rPr>
                        <a:t>A105</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ART STORAGE</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350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2"/>
                  </a:ext>
                </a:extLst>
              </a:tr>
              <a:tr h="150385">
                <a:tc>
                  <a:txBody>
                    <a:bodyPr/>
                    <a:lstStyle/>
                    <a:p>
                      <a:pPr algn="l" fontAlgn="b"/>
                      <a:r>
                        <a:rPr lang="en-US" sz="900" u="none" strike="noStrike">
                          <a:effectLst/>
                        </a:rPr>
                        <a:t>A106</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ART</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1199</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24-28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14</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3"/>
                  </a:ext>
                </a:extLst>
              </a:tr>
              <a:tr h="150385">
                <a:tc>
                  <a:txBody>
                    <a:bodyPr/>
                    <a:lstStyle/>
                    <a:p>
                      <a:pPr algn="l" fontAlgn="b"/>
                      <a:r>
                        <a:rPr lang="en-US" sz="900" u="none" strike="noStrike">
                          <a:effectLst/>
                        </a:rPr>
                        <a:t>A106D</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ART Photo Lab</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720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24-28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14</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4"/>
                  </a:ext>
                </a:extLst>
              </a:tr>
              <a:tr h="150385">
                <a:tc>
                  <a:txBody>
                    <a:bodyPr/>
                    <a:lstStyle/>
                    <a:p>
                      <a:pPr algn="l" fontAlgn="b"/>
                      <a:r>
                        <a:rPr lang="en-US" sz="900" u="none" strike="noStrike">
                          <a:effectLst/>
                        </a:rPr>
                        <a:t>A108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ART</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720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24-28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5"/>
                  </a:ext>
                </a:extLst>
              </a:tr>
              <a:tr h="150385">
                <a:tc>
                  <a:txBody>
                    <a:bodyPr/>
                    <a:lstStyle/>
                    <a:p>
                      <a:pPr algn="l" fontAlgn="b"/>
                      <a:r>
                        <a:rPr lang="en-US" sz="900" u="none" strike="noStrike">
                          <a:effectLst/>
                        </a:rPr>
                        <a:t>A109</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ART Comp Lab</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650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24-28</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6"/>
                  </a:ext>
                </a:extLst>
              </a:tr>
              <a:tr h="150385">
                <a:tc>
                  <a:txBody>
                    <a:bodyPr/>
                    <a:lstStyle/>
                    <a:p>
                      <a:pPr algn="l" fontAlgn="b"/>
                      <a:r>
                        <a:rPr lang="en-US" sz="900" u="none" strike="noStrike">
                          <a:effectLst/>
                        </a:rPr>
                        <a:t>A110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ART OFFICE</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350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7"/>
                  </a:ext>
                </a:extLst>
              </a:tr>
              <a:tr h="150385">
                <a:tc>
                  <a:txBody>
                    <a:bodyPr/>
                    <a:lstStyle/>
                    <a:p>
                      <a:pPr algn="l" fontAlgn="b"/>
                      <a:r>
                        <a:rPr lang="en-US" sz="900" u="none" strike="noStrike">
                          <a:effectLst/>
                        </a:rPr>
                        <a:t>A110A</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l" fontAlgn="b"/>
                      <a:r>
                        <a:rPr lang="en-US" sz="900" u="none" strike="noStrike">
                          <a:effectLst/>
                        </a:rPr>
                        <a:t>ART OFFICE</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r" fontAlgn="b"/>
                      <a:r>
                        <a:rPr lang="en-US" sz="900" u="none" strike="noStrike">
                          <a:effectLst/>
                        </a:rPr>
                        <a:t>120</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834" marR="5834" marT="5834" marB="0" anchor="b"/>
                </a:tc>
                <a:tc>
                  <a:txBody>
                    <a:bodyPr/>
                    <a:lstStyle/>
                    <a:p>
                      <a:pPr algn="ctr" fontAlgn="b"/>
                      <a:r>
                        <a:rPr lang="en-US" sz="900" u="none" strike="noStrike" dirty="0">
                          <a:effectLst/>
                        </a:rPr>
                        <a:t>N/A</a:t>
                      </a:r>
                      <a:endParaRPr lang="en-US" sz="900" b="0" i="0" u="none" strike="noStrike" dirty="0">
                        <a:solidFill>
                          <a:srgbClr val="000000"/>
                        </a:solidFill>
                        <a:effectLst/>
                        <a:latin typeface="Calibri" panose="020F0502020204030204" pitchFamily="34" charset="0"/>
                      </a:endParaRPr>
                    </a:p>
                  </a:txBody>
                  <a:tcPr marL="5834" marR="5834" marT="5834" marB="0" anchor="b"/>
                </a:tc>
                <a:extLst>
                  <a:ext uri="{0D108BD9-81ED-4DB2-BD59-A6C34878D82A}">
                    <a16:rowId xmlns:a16="http://schemas.microsoft.com/office/drawing/2014/main" val="10028"/>
                  </a:ext>
                </a:extLst>
              </a:tr>
            </a:tbl>
          </a:graphicData>
        </a:graphic>
      </p:graphicFrame>
    </p:spTree>
    <p:extLst>
      <p:ext uri="{BB962C8B-B14F-4D97-AF65-F5344CB8AC3E}">
        <p14:creationId xmlns:p14="http://schemas.microsoft.com/office/powerpoint/2010/main" val="789740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Full Space Inventory - BHS</a:t>
            </a:r>
          </a:p>
        </p:txBody>
      </p:sp>
      <p:sp>
        <p:nvSpPr>
          <p:cNvPr id="3" name="Content Placeholder 2"/>
          <p:cNvSpPr>
            <a:spLocks noGrp="1"/>
          </p:cNvSpPr>
          <p:nvPr>
            <p:ph idx="1"/>
          </p:nvPr>
        </p:nvSpPr>
        <p:spPr/>
        <p:txBody>
          <a:bodyPr/>
          <a:lstStyle/>
          <a:p>
            <a:endParaRPr lang="en-US" sz="2000" dirty="0"/>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937075696"/>
              </p:ext>
            </p:extLst>
          </p:nvPr>
        </p:nvGraphicFramePr>
        <p:xfrm>
          <a:off x="838200" y="1690693"/>
          <a:ext cx="10515599" cy="4486269"/>
        </p:xfrm>
        <a:graphic>
          <a:graphicData uri="http://schemas.openxmlformats.org/drawingml/2006/table">
            <a:tbl>
              <a:tblPr>
                <a:tableStyleId>{5C22544A-7EE6-4342-B048-85BDC9FD1C3A}</a:tableStyleId>
              </a:tblPr>
              <a:tblGrid>
                <a:gridCol w="2421818">
                  <a:extLst>
                    <a:ext uri="{9D8B030D-6E8A-4147-A177-3AD203B41FA5}">
                      <a16:colId xmlns:a16="http://schemas.microsoft.com/office/drawing/2014/main" val="20000"/>
                    </a:ext>
                  </a:extLst>
                </a:gridCol>
                <a:gridCol w="2976377">
                  <a:extLst>
                    <a:ext uri="{9D8B030D-6E8A-4147-A177-3AD203B41FA5}">
                      <a16:colId xmlns:a16="http://schemas.microsoft.com/office/drawing/2014/main" val="20001"/>
                    </a:ext>
                  </a:extLst>
                </a:gridCol>
                <a:gridCol w="1347793">
                  <a:extLst>
                    <a:ext uri="{9D8B030D-6E8A-4147-A177-3AD203B41FA5}">
                      <a16:colId xmlns:a16="http://schemas.microsoft.com/office/drawing/2014/main" val="20002"/>
                    </a:ext>
                  </a:extLst>
                </a:gridCol>
                <a:gridCol w="1958513">
                  <a:extLst>
                    <a:ext uri="{9D8B030D-6E8A-4147-A177-3AD203B41FA5}">
                      <a16:colId xmlns:a16="http://schemas.microsoft.com/office/drawing/2014/main" val="20003"/>
                    </a:ext>
                  </a:extLst>
                </a:gridCol>
                <a:gridCol w="1811098">
                  <a:extLst>
                    <a:ext uri="{9D8B030D-6E8A-4147-A177-3AD203B41FA5}">
                      <a16:colId xmlns:a16="http://schemas.microsoft.com/office/drawing/2014/main" val="20004"/>
                    </a:ext>
                  </a:extLst>
                </a:gridCol>
              </a:tblGrid>
              <a:tr h="138056">
                <a:tc>
                  <a:txBody>
                    <a:bodyPr/>
                    <a:lstStyle/>
                    <a:p>
                      <a:pPr algn="l" fontAlgn="b"/>
                      <a:r>
                        <a:rPr lang="en-US" sz="800" u="none" strike="noStrike">
                          <a:effectLst/>
                        </a:rPr>
                        <a:t>BHS</a:t>
                      </a:r>
                      <a:endParaRPr lang="en-US" sz="800" b="1"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gridSpan="2">
                  <a:txBody>
                    <a:bodyPr/>
                    <a:lstStyle/>
                    <a:p>
                      <a:pPr algn="ctr" fontAlgn="b"/>
                      <a:r>
                        <a:rPr lang="en-US" sz="600" u="none" strike="noStrike">
                          <a:effectLst/>
                        </a:rPr>
                        <a:t>STUDENTS</a:t>
                      </a:r>
                      <a:endParaRPr lang="en-US" sz="600" b="1" i="0" u="none" strike="noStrike">
                        <a:solidFill>
                          <a:srgbClr val="000000"/>
                        </a:solidFill>
                        <a:effectLst/>
                        <a:latin typeface="Calibri" panose="020F0502020204030204" pitchFamily="34" charset="0"/>
                      </a:endParaRPr>
                    </a:p>
                  </a:txBody>
                  <a:tcPr marL="5356" marR="5356" marT="5356" marB="0" anchor="b"/>
                </a:tc>
                <a:tc hMerge="1">
                  <a:txBody>
                    <a:bodyPr/>
                    <a:lstStyle/>
                    <a:p>
                      <a:endParaRPr lang="en-US"/>
                    </a:p>
                  </a:txBody>
                  <a:tcPr/>
                </a:tc>
                <a:extLst>
                  <a:ext uri="{0D108BD9-81ED-4DB2-BD59-A6C34878D82A}">
                    <a16:rowId xmlns:a16="http://schemas.microsoft.com/office/drawing/2014/main" val="10000"/>
                  </a:ext>
                </a:extLst>
              </a:tr>
              <a:tr h="252919">
                <a:tc>
                  <a:txBody>
                    <a:bodyPr/>
                    <a:lstStyle/>
                    <a:p>
                      <a:pPr algn="l" fontAlgn="b"/>
                      <a:r>
                        <a:rPr lang="en-US" sz="800" u="none" strike="noStrike">
                          <a:effectLst/>
                        </a:rPr>
                        <a:t>ROOM Designation</a:t>
                      </a:r>
                      <a:endParaRPr lang="en-US" sz="800" b="1"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DESCRIPTION</a:t>
                      </a:r>
                      <a:endParaRPr lang="en-US" sz="800" b="1"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SQFT</a:t>
                      </a:r>
                      <a:endParaRPr lang="en-US" sz="800" b="1"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Pre Covid</a:t>
                      </a:r>
                      <a:endParaRPr lang="en-US" sz="800" b="1"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Covid 6'</a:t>
                      </a:r>
                      <a:endParaRPr lang="en-US" sz="800" b="1"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01"/>
                  </a:ext>
                </a:extLst>
              </a:tr>
              <a:tr h="138056">
                <a:tc>
                  <a:txBody>
                    <a:bodyPr/>
                    <a:lstStyle/>
                    <a:p>
                      <a:pPr algn="l" fontAlgn="b"/>
                      <a:r>
                        <a:rPr lang="en-US" sz="800" u="none" strike="noStrike">
                          <a:effectLst/>
                        </a:rPr>
                        <a:t>A113</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SPED ASST OFF</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223</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02"/>
                  </a:ext>
                </a:extLst>
              </a:tr>
              <a:tr h="138056">
                <a:tc>
                  <a:txBody>
                    <a:bodyPr/>
                    <a:lstStyle/>
                    <a:p>
                      <a:pPr algn="l" fontAlgn="b"/>
                      <a:r>
                        <a:rPr lang="en-US" sz="800" u="none" strike="noStrike">
                          <a:effectLst/>
                        </a:rPr>
                        <a:t>A113A</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SPED TESTING</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123</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03"/>
                  </a:ext>
                </a:extLst>
              </a:tr>
              <a:tr h="138056">
                <a:tc>
                  <a:txBody>
                    <a:bodyPr/>
                    <a:lstStyle/>
                    <a:p>
                      <a:pPr algn="l" fontAlgn="b"/>
                      <a:r>
                        <a:rPr lang="en-US" sz="800" u="none" strike="noStrike">
                          <a:effectLst/>
                        </a:rPr>
                        <a:t>A113B</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SPED OFF</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164</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04"/>
                  </a:ext>
                </a:extLst>
              </a:tr>
              <a:tr h="138056">
                <a:tc>
                  <a:txBody>
                    <a:bodyPr/>
                    <a:lstStyle/>
                    <a:p>
                      <a:pPr algn="l" fontAlgn="b"/>
                      <a:r>
                        <a:rPr lang="en-US" sz="800" u="none" strike="noStrike">
                          <a:effectLst/>
                        </a:rPr>
                        <a:t>A113C</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SPED CONF</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116</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05"/>
                  </a:ext>
                </a:extLst>
              </a:tr>
              <a:tr h="138056">
                <a:tc>
                  <a:txBody>
                    <a:bodyPr/>
                    <a:lstStyle/>
                    <a:p>
                      <a:pPr algn="l" fontAlgn="b"/>
                      <a:r>
                        <a:rPr lang="en-US" sz="800" u="none" strike="noStrike">
                          <a:effectLst/>
                        </a:rPr>
                        <a:t>A113D</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PSYCOLOGIST</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155</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06"/>
                  </a:ext>
                </a:extLst>
              </a:tr>
              <a:tr h="138056">
                <a:tc>
                  <a:txBody>
                    <a:bodyPr/>
                    <a:lstStyle/>
                    <a:p>
                      <a:pPr algn="l" fontAlgn="b"/>
                      <a:r>
                        <a:rPr lang="en-US" sz="800" u="none" strike="noStrike">
                          <a:effectLst/>
                        </a:rPr>
                        <a:t>A114</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ITS OFFICE</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301</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07"/>
                  </a:ext>
                </a:extLst>
              </a:tr>
              <a:tr h="138056">
                <a:tc>
                  <a:txBody>
                    <a:bodyPr/>
                    <a:lstStyle/>
                    <a:p>
                      <a:pPr algn="l" fontAlgn="b"/>
                      <a:r>
                        <a:rPr lang="en-US" sz="800" u="none" strike="noStrike">
                          <a:effectLst/>
                        </a:rPr>
                        <a:t>A115</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TECH OFF</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560</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08"/>
                  </a:ext>
                </a:extLst>
              </a:tr>
              <a:tr h="138056">
                <a:tc>
                  <a:txBody>
                    <a:bodyPr/>
                    <a:lstStyle/>
                    <a:p>
                      <a:pPr algn="l" fontAlgn="b"/>
                      <a:r>
                        <a:rPr lang="en-US" sz="800" u="none" strike="noStrike">
                          <a:effectLst/>
                        </a:rPr>
                        <a:t>A115A</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TECH STORAGE</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195</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09"/>
                  </a:ext>
                </a:extLst>
              </a:tr>
              <a:tr h="252919">
                <a:tc>
                  <a:txBody>
                    <a:bodyPr/>
                    <a:lstStyle/>
                    <a:p>
                      <a:pPr algn="l" fontAlgn="b"/>
                      <a:r>
                        <a:rPr lang="en-US" sz="800" u="none" strike="noStrike">
                          <a:effectLst/>
                        </a:rPr>
                        <a:t>A115B</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TECH OFFICE - KEN</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186</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10"/>
                  </a:ext>
                </a:extLst>
              </a:tr>
              <a:tr h="138056">
                <a:tc>
                  <a:txBody>
                    <a:bodyPr/>
                    <a:lstStyle/>
                    <a:p>
                      <a:pPr algn="l" fontAlgn="b"/>
                      <a:r>
                        <a:rPr lang="en-US" sz="800" u="none" strike="noStrike">
                          <a:effectLst/>
                        </a:rPr>
                        <a:t>A115C</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SERVER ROOM</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252</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11"/>
                  </a:ext>
                </a:extLst>
              </a:tr>
              <a:tr h="138056">
                <a:tc>
                  <a:txBody>
                    <a:bodyPr/>
                    <a:lstStyle/>
                    <a:p>
                      <a:pPr algn="l" fontAlgn="b"/>
                      <a:r>
                        <a:rPr lang="en-US" sz="800" u="none" strike="noStrike">
                          <a:effectLst/>
                        </a:rPr>
                        <a:t>A116</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AUDITORIUM</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5200</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12"/>
                  </a:ext>
                </a:extLst>
              </a:tr>
              <a:tr h="138056">
                <a:tc>
                  <a:txBody>
                    <a:bodyPr/>
                    <a:lstStyle/>
                    <a:p>
                      <a:pPr algn="l" fontAlgn="b"/>
                      <a:r>
                        <a:rPr lang="en-US" sz="800" u="none" strike="noStrike">
                          <a:effectLst/>
                        </a:rPr>
                        <a:t>A116A</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STAGE</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13"/>
                  </a:ext>
                </a:extLst>
              </a:tr>
              <a:tr h="138056">
                <a:tc>
                  <a:txBody>
                    <a:bodyPr/>
                    <a:lstStyle/>
                    <a:p>
                      <a:pPr algn="l" fontAlgn="b"/>
                      <a:r>
                        <a:rPr lang="en-US" sz="800" u="none" strike="noStrike">
                          <a:effectLst/>
                        </a:rPr>
                        <a:t>A116B</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LIGHT BOOTH</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80</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14"/>
                  </a:ext>
                </a:extLst>
              </a:tr>
              <a:tr h="138056">
                <a:tc>
                  <a:txBody>
                    <a:bodyPr/>
                    <a:lstStyle/>
                    <a:p>
                      <a:pPr algn="l" fontAlgn="b"/>
                      <a:r>
                        <a:rPr lang="en-US" sz="800" u="none" strike="noStrike">
                          <a:effectLst/>
                        </a:rPr>
                        <a:t>A201</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LIBRARY</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5234</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15"/>
                  </a:ext>
                </a:extLst>
              </a:tr>
              <a:tr h="252919">
                <a:tc>
                  <a:txBody>
                    <a:bodyPr/>
                    <a:lstStyle/>
                    <a:p>
                      <a:pPr algn="l" fontAlgn="b"/>
                      <a:r>
                        <a:rPr lang="en-US" sz="800" u="none" strike="noStrike">
                          <a:effectLst/>
                        </a:rPr>
                        <a:t>A201A</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SEMINAR- Open Space</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228</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16"/>
                  </a:ext>
                </a:extLst>
              </a:tr>
              <a:tr h="138056">
                <a:tc>
                  <a:txBody>
                    <a:bodyPr/>
                    <a:lstStyle/>
                    <a:p>
                      <a:pPr algn="l" fontAlgn="b"/>
                      <a:r>
                        <a:rPr lang="en-US" sz="800" u="none" strike="noStrike">
                          <a:effectLst/>
                        </a:rPr>
                        <a:t>A201B</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LIB OFFICE</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141</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17"/>
                  </a:ext>
                </a:extLst>
              </a:tr>
              <a:tr h="138056">
                <a:tc>
                  <a:txBody>
                    <a:bodyPr/>
                    <a:lstStyle/>
                    <a:p>
                      <a:pPr algn="l" fontAlgn="b"/>
                      <a:r>
                        <a:rPr lang="en-US" sz="800" u="none" strike="noStrike">
                          <a:effectLst/>
                        </a:rPr>
                        <a:t>A201C</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LIB WORKROOM</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364</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18"/>
                  </a:ext>
                </a:extLst>
              </a:tr>
              <a:tr h="138056">
                <a:tc>
                  <a:txBody>
                    <a:bodyPr/>
                    <a:lstStyle/>
                    <a:p>
                      <a:pPr algn="l" fontAlgn="b"/>
                      <a:r>
                        <a:rPr lang="en-US" sz="800" u="none" strike="noStrike">
                          <a:effectLst/>
                        </a:rPr>
                        <a:t>A201D</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LIB COMP LAB</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993</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19"/>
                  </a:ext>
                </a:extLst>
              </a:tr>
              <a:tr h="138056">
                <a:tc>
                  <a:txBody>
                    <a:bodyPr/>
                    <a:lstStyle/>
                    <a:p>
                      <a:pPr algn="l" fontAlgn="b"/>
                      <a:r>
                        <a:rPr lang="en-US" sz="800" u="none" strike="noStrike">
                          <a:effectLst/>
                        </a:rPr>
                        <a:t>A202</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Social Studies</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760</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20"/>
                  </a:ext>
                </a:extLst>
              </a:tr>
              <a:tr h="138056">
                <a:tc>
                  <a:txBody>
                    <a:bodyPr/>
                    <a:lstStyle/>
                    <a:p>
                      <a:pPr algn="l" fontAlgn="b"/>
                      <a:r>
                        <a:rPr lang="en-US" sz="800" u="none" strike="noStrike">
                          <a:effectLst/>
                        </a:rPr>
                        <a:t>A203</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SS</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760</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21"/>
                  </a:ext>
                </a:extLst>
              </a:tr>
              <a:tr h="138056">
                <a:tc>
                  <a:txBody>
                    <a:bodyPr/>
                    <a:lstStyle/>
                    <a:p>
                      <a:pPr algn="l" fontAlgn="b"/>
                      <a:r>
                        <a:rPr lang="en-US" sz="800" u="none" strike="noStrike">
                          <a:effectLst/>
                        </a:rPr>
                        <a:t>A204</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SS</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760</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22"/>
                  </a:ext>
                </a:extLst>
              </a:tr>
              <a:tr h="138056">
                <a:tc>
                  <a:txBody>
                    <a:bodyPr/>
                    <a:lstStyle/>
                    <a:p>
                      <a:pPr algn="l" fontAlgn="b"/>
                      <a:r>
                        <a:rPr lang="en-US" sz="800" u="none" strike="noStrike">
                          <a:effectLst/>
                        </a:rPr>
                        <a:t>A205</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SS</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760</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23"/>
                  </a:ext>
                </a:extLst>
              </a:tr>
              <a:tr h="138056">
                <a:tc>
                  <a:txBody>
                    <a:bodyPr/>
                    <a:lstStyle/>
                    <a:p>
                      <a:pPr algn="l" fontAlgn="b"/>
                      <a:r>
                        <a:rPr lang="en-US" sz="800" u="none" strike="noStrike">
                          <a:effectLst/>
                        </a:rPr>
                        <a:t>A208</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SS</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760</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24"/>
                  </a:ext>
                </a:extLst>
              </a:tr>
              <a:tr h="138056">
                <a:tc>
                  <a:txBody>
                    <a:bodyPr/>
                    <a:lstStyle/>
                    <a:p>
                      <a:pPr algn="l" fontAlgn="b"/>
                      <a:r>
                        <a:rPr lang="en-US" sz="800" u="none" strike="noStrike">
                          <a:effectLst/>
                        </a:rPr>
                        <a:t>A209</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SS</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760</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25"/>
                  </a:ext>
                </a:extLst>
              </a:tr>
              <a:tr h="138056">
                <a:tc>
                  <a:txBody>
                    <a:bodyPr/>
                    <a:lstStyle/>
                    <a:p>
                      <a:pPr algn="l" fontAlgn="b"/>
                      <a:r>
                        <a:rPr lang="en-US" sz="800" u="none" strike="noStrike">
                          <a:effectLst/>
                        </a:rPr>
                        <a:t>A210</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SS</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760</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26"/>
                  </a:ext>
                </a:extLst>
              </a:tr>
              <a:tr h="138056">
                <a:tc>
                  <a:txBody>
                    <a:bodyPr/>
                    <a:lstStyle/>
                    <a:p>
                      <a:pPr algn="l" fontAlgn="b"/>
                      <a:r>
                        <a:rPr lang="en-US" sz="800" u="none" strike="noStrike">
                          <a:effectLst/>
                        </a:rPr>
                        <a:t>A212</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404</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12</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6</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27"/>
                  </a:ext>
                </a:extLst>
              </a:tr>
              <a:tr h="138056">
                <a:tc>
                  <a:txBody>
                    <a:bodyPr/>
                    <a:lstStyle/>
                    <a:p>
                      <a:pPr algn="l" fontAlgn="b"/>
                      <a:r>
                        <a:rPr lang="en-US" sz="800" u="none" strike="noStrike">
                          <a:effectLst/>
                        </a:rPr>
                        <a:t>A213</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SS</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760</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15</a:t>
                      </a:r>
                      <a:endParaRPr lang="en-US" sz="800" b="0" i="0" u="none" strike="noStrike">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28"/>
                  </a:ext>
                </a:extLst>
              </a:tr>
              <a:tr h="138056">
                <a:tc>
                  <a:txBody>
                    <a:bodyPr/>
                    <a:lstStyle/>
                    <a:p>
                      <a:pPr algn="l" fontAlgn="b"/>
                      <a:r>
                        <a:rPr lang="en-US" sz="800" u="none" strike="noStrike">
                          <a:effectLst/>
                        </a:rPr>
                        <a:t>A214</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l" fontAlgn="b"/>
                      <a:r>
                        <a:rPr lang="en-US" sz="800" u="none" strike="noStrike">
                          <a:effectLst/>
                        </a:rPr>
                        <a:t>SS</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r" fontAlgn="b"/>
                      <a:r>
                        <a:rPr lang="en-US" sz="800" u="none" strike="noStrike">
                          <a:effectLst/>
                        </a:rPr>
                        <a:t>760</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356" marR="5356" marT="5356" marB="0" anchor="b"/>
                </a:tc>
                <a:tc>
                  <a:txBody>
                    <a:bodyPr/>
                    <a:lstStyle/>
                    <a:p>
                      <a:pPr algn="ctr" fontAlgn="b"/>
                      <a:r>
                        <a:rPr lang="en-US" sz="800" u="none" strike="noStrike" dirty="0">
                          <a:effectLst/>
                        </a:rPr>
                        <a:t>15</a:t>
                      </a:r>
                      <a:endParaRPr lang="en-US" sz="800" b="0" i="0" u="none" strike="noStrike" dirty="0">
                        <a:solidFill>
                          <a:srgbClr val="000000"/>
                        </a:solidFill>
                        <a:effectLst/>
                        <a:latin typeface="Calibri" panose="020F0502020204030204" pitchFamily="34" charset="0"/>
                      </a:endParaRPr>
                    </a:p>
                  </a:txBody>
                  <a:tcPr marL="5356" marR="5356" marT="5356" marB="0" anchor="b"/>
                </a:tc>
                <a:extLst>
                  <a:ext uri="{0D108BD9-81ED-4DB2-BD59-A6C34878D82A}">
                    <a16:rowId xmlns:a16="http://schemas.microsoft.com/office/drawing/2014/main" val="10029"/>
                  </a:ext>
                </a:extLst>
              </a:tr>
            </a:tbl>
          </a:graphicData>
        </a:graphic>
      </p:graphicFrame>
    </p:spTree>
    <p:extLst>
      <p:ext uri="{BB962C8B-B14F-4D97-AF65-F5344CB8AC3E}">
        <p14:creationId xmlns:p14="http://schemas.microsoft.com/office/powerpoint/2010/main" val="2260197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Full Space Inventory - BHS</a:t>
            </a:r>
          </a:p>
        </p:txBody>
      </p:sp>
      <p:sp>
        <p:nvSpPr>
          <p:cNvPr id="3" name="Content Placeholder 2"/>
          <p:cNvSpPr>
            <a:spLocks noGrp="1"/>
          </p:cNvSpPr>
          <p:nvPr>
            <p:ph idx="1"/>
          </p:nvPr>
        </p:nvSpPr>
        <p:spPr/>
        <p:txBody>
          <a:bodyPr/>
          <a:lstStyle/>
          <a:p>
            <a:pPr marL="0" indent="0">
              <a:buNone/>
            </a:pPr>
            <a:endParaRPr lang="en-US" sz="2000" dirty="0"/>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32559186"/>
              </p:ext>
            </p:extLst>
          </p:nvPr>
        </p:nvGraphicFramePr>
        <p:xfrm>
          <a:off x="838200" y="1690691"/>
          <a:ext cx="10515600" cy="4486271"/>
        </p:xfrm>
        <a:graphic>
          <a:graphicData uri="http://schemas.openxmlformats.org/drawingml/2006/table">
            <a:tbl>
              <a:tblPr>
                <a:tableStyleId>{5C22544A-7EE6-4342-B048-85BDC9FD1C3A}</a:tableStyleId>
              </a:tblPr>
              <a:tblGrid>
                <a:gridCol w="2421815">
                  <a:extLst>
                    <a:ext uri="{9D8B030D-6E8A-4147-A177-3AD203B41FA5}">
                      <a16:colId xmlns:a16="http://schemas.microsoft.com/office/drawing/2014/main" val="20000"/>
                    </a:ext>
                  </a:extLst>
                </a:gridCol>
                <a:gridCol w="2976377">
                  <a:extLst>
                    <a:ext uri="{9D8B030D-6E8A-4147-A177-3AD203B41FA5}">
                      <a16:colId xmlns:a16="http://schemas.microsoft.com/office/drawing/2014/main" val="20001"/>
                    </a:ext>
                  </a:extLst>
                </a:gridCol>
                <a:gridCol w="1347795">
                  <a:extLst>
                    <a:ext uri="{9D8B030D-6E8A-4147-A177-3AD203B41FA5}">
                      <a16:colId xmlns:a16="http://schemas.microsoft.com/office/drawing/2014/main" val="20002"/>
                    </a:ext>
                  </a:extLst>
                </a:gridCol>
                <a:gridCol w="1958513">
                  <a:extLst>
                    <a:ext uri="{9D8B030D-6E8A-4147-A177-3AD203B41FA5}">
                      <a16:colId xmlns:a16="http://schemas.microsoft.com/office/drawing/2014/main" val="20003"/>
                    </a:ext>
                  </a:extLst>
                </a:gridCol>
                <a:gridCol w="1811100">
                  <a:extLst>
                    <a:ext uri="{9D8B030D-6E8A-4147-A177-3AD203B41FA5}">
                      <a16:colId xmlns:a16="http://schemas.microsoft.com/office/drawing/2014/main" val="20004"/>
                    </a:ext>
                  </a:extLst>
                </a:gridCol>
              </a:tblGrid>
              <a:tr h="145507">
                <a:tc>
                  <a:txBody>
                    <a:bodyPr/>
                    <a:lstStyle/>
                    <a:p>
                      <a:pPr algn="l" fontAlgn="b"/>
                      <a:r>
                        <a:rPr lang="en-US" sz="800" u="none" strike="noStrike">
                          <a:effectLst/>
                        </a:rPr>
                        <a:t>BHS</a:t>
                      </a:r>
                      <a:endParaRPr lang="en-US" sz="800" b="1"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645" marR="5645" marT="5645" marB="0" anchor="b"/>
                </a:tc>
                <a:tc gridSpan="2">
                  <a:txBody>
                    <a:bodyPr/>
                    <a:lstStyle/>
                    <a:p>
                      <a:pPr algn="ctr" fontAlgn="b"/>
                      <a:r>
                        <a:rPr lang="en-US" sz="700" u="none" strike="noStrike">
                          <a:effectLst/>
                        </a:rPr>
                        <a:t>STUDENTS</a:t>
                      </a:r>
                      <a:endParaRPr lang="en-US" sz="700" b="1" i="0" u="none" strike="noStrike">
                        <a:solidFill>
                          <a:srgbClr val="000000"/>
                        </a:solidFill>
                        <a:effectLst/>
                        <a:latin typeface="Calibri" panose="020F0502020204030204" pitchFamily="34" charset="0"/>
                      </a:endParaRPr>
                    </a:p>
                  </a:txBody>
                  <a:tcPr marL="5645" marR="5645" marT="5645" marB="0" anchor="b"/>
                </a:tc>
                <a:tc hMerge="1">
                  <a:txBody>
                    <a:bodyPr/>
                    <a:lstStyle/>
                    <a:p>
                      <a:endParaRPr lang="en-US"/>
                    </a:p>
                  </a:txBody>
                  <a:tcPr/>
                </a:tc>
                <a:extLst>
                  <a:ext uri="{0D108BD9-81ED-4DB2-BD59-A6C34878D82A}">
                    <a16:rowId xmlns:a16="http://schemas.microsoft.com/office/drawing/2014/main" val="10000"/>
                  </a:ext>
                </a:extLst>
              </a:tr>
              <a:tr h="266568">
                <a:tc>
                  <a:txBody>
                    <a:bodyPr/>
                    <a:lstStyle/>
                    <a:p>
                      <a:pPr algn="l" fontAlgn="b"/>
                      <a:r>
                        <a:rPr lang="en-US" sz="800" u="none" strike="noStrike">
                          <a:effectLst/>
                        </a:rPr>
                        <a:t>ROOM Designation</a:t>
                      </a:r>
                      <a:endParaRPr lang="en-US" sz="800" b="1"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DESCRIPTION</a:t>
                      </a:r>
                      <a:endParaRPr lang="en-US" sz="800" b="1"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SQFT</a:t>
                      </a:r>
                      <a:endParaRPr lang="en-US" sz="800" b="1"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 Pre Covid</a:t>
                      </a:r>
                      <a:endParaRPr lang="en-US" sz="800" b="1"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 Covid 6'</a:t>
                      </a:r>
                      <a:endParaRPr lang="en-US" sz="800" b="1"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01"/>
                  </a:ext>
                </a:extLst>
              </a:tr>
              <a:tr h="145507">
                <a:tc>
                  <a:txBody>
                    <a:bodyPr/>
                    <a:lstStyle/>
                    <a:p>
                      <a:pPr algn="l" fontAlgn="b"/>
                      <a:r>
                        <a:rPr lang="en-US" sz="800" u="none" strike="noStrike">
                          <a:effectLst/>
                        </a:rPr>
                        <a:t>A215</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NEWSPAPER</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486</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12</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8</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02"/>
                  </a:ext>
                </a:extLst>
              </a:tr>
              <a:tr h="145507">
                <a:tc>
                  <a:txBody>
                    <a:bodyPr/>
                    <a:lstStyle/>
                    <a:p>
                      <a:pPr algn="l" fontAlgn="b"/>
                      <a:r>
                        <a:rPr lang="en-US" sz="800" u="none" strike="noStrike">
                          <a:effectLst/>
                        </a:rPr>
                        <a:t>A216</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SRO</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dirty="0">
                          <a:effectLst/>
                        </a:rPr>
                        <a:t>183</a:t>
                      </a:r>
                      <a:endParaRPr lang="en-US" sz="800" b="0" i="0" u="none" strike="noStrike" dirty="0">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03"/>
                  </a:ext>
                </a:extLst>
              </a:tr>
              <a:tr h="145507">
                <a:tc>
                  <a:txBody>
                    <a:bodyPr/>
                    <a:lstStyle/>
                    <a:p>
                      <a:pPr algn="l" fontAlgn="b"/>
                      <a:r>
                        <a:rPr lang="en-US" sz="800" u="none" strike="noStrike">
                          <a:effectLst/>
                        </a:rPr>
                        <a:t>B101</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MATH</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850</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04"/>
                  </a:ext>
                </a:extLst>
              </a:tr>
              <a:tr h="145507">
                <a:tc>
                  <a:txBody>
                    <a:bodyPr/>
                    <a:lstStyle/>
                    <a:p>
                      <a:pPr algn="l" fontAlgn="b"/>
                      <a:r>
                        <a:rPr lang="en-US" sz="800" u="none" strike="noStrike">
                          <a:effectLst/>
                        </a:rPr>
                        <a:t>B102</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MATH</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850</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05"/>
                  </a:ext>
                </a:extLst>
              </a:tr>
              <a:tr h="145507">
                <a:tc>
                  <a:txBody>
                    <a:bodyPr/>
                    <a:lstStyle/>
                    <a:p>
                      <a:pPr algn="l" fontAlgn="b"/>
                      <a:r>
                        <a:rPr lang="en-US" sz="800" u="none" strike="noStrike">
                          <a:effectLst/>
                        </a:rPr>
                        <a:t>B103</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MATH</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850</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06"/>
                  </a:ext>
                </a:extLst>
              </a:tr>
              <a:tr h="145507">
                <a:tc>
                  <a:txBody>
                    <a:bodyPr/>
                    <a:lstStyle/>
                    <a:p>
                      <a:pPr algn="l" fontAlgn="b"/>
                      <a:r>
                        <a:rPr lang="en-US" sz="800" u="none" strike="noStrike">
                          <a:effectLst/>
                        </a:rPr>
                        <a:t>B104</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MATH</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850</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07"/>
                  </a:ext>
                </a:extLst>
              </a:tr>
              <a:tr h="145507">
                <a:tc>
                  <a:txBody>
                    <a:bodyPr/>
                    <a:lstStyle/>
                    <a:p>
                      <a:pPr algn="l" fontAlgn="b"/>
                      <a:r>
                        <a:rPr lang="en-US" sz="800" u="none" strike="noStrike">
                          <a:effectLst/>
                        </a:rPr>
                        <a:t>B105</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MATH</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850</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08"/>
                  </a:ext>
                </a:extLst>
              </a:tr>
              <a:tr h="145507">
                <a:tc>
                  <a:txBody>
                    <a:bodyPr/>
                    <a:lstStyle/>
                    <a:p>
                      <a:pPr algn="l" fontAlgn="b"/>
                      <a:r>
                        <a:rPr lang="en-US" sz="800" u="none" strike="noStrike">
                          <a:effectLst/>
                        </a:rPr>
                        <a:t>B106</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MATH</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850</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09"/>
                  </a:ext>
                </a:extLst>
              </a:tr>
              <a:tr h="145507">
                <a:tc>
                  <a:txBody>
                    <a:bodyPr/>
                    <a:lstStyle/>
                    <a:p>
                      <a:pPr algn="l" fontAlgn="b"/>
                      <a:r>
                        <a:rPr lang="en-US" sz="800" u="none" strike="noStrike">
                          <a:effectLst/>
                        </a:rPr>
                        <a:t>B107</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MATH</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850</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10"/>
                  </a:ext>
                </a:extLst>
              </a:tr>
              <a:tr h="145507">
                <a:tc>
                  <a:txBody>
                    <a:bodyPr/>
                    <a:lstStyle/>
                    <a:p>
                      <a:pPr algn="l" fontAlgn="b"/>
                      <a:r>
                        <a:rPr lang="en-US" sz="800" u="none" strike="noStrike">
                          <a:effectLst/>
                        </a:rPr>
                        <a:t>B108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MATH</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850</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11"/>
                  </a:ext>
                </a:extLst>
              </a:tr>
              <a:tr h="145507">
                <a:tc>
                  <a:txBody>
                    <a:bodyPr/>
                    <a:lstStyle/>
                    <a:p>
                      <a:pPr algn="l" fontAlgn="b"/>
                      <a:r>
                        <a:rPr lang="en-US" sz="800" u="none" strike="noStrike">
                          <a:effectLst/>
                        </a:rPr>
                        <a:t>B201</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ESL</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286</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12"/>
                  </a:ext>
                </a:extLst>
              </a:tr>
              <a:tr h="145507">
                <a:tc>
                  <a:txBody>
                    <a:bodyPr/>
                    <a:lstStyle/>
                    <a:p>
                      <a:pPr algn="l" fontAlgn="b"/>
                      <a:r>
                        <a:rPr lang="en-US" sz="800" u="none" strike="noStrike">
                          <a:effectLst/>
                        </a:rPr>
                        <a:t>B202</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ENG SS CONF</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318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13"/>
                  </a:ext>
                </a:extLst>
              </a:tr>
              <a:tr h="145507">
                <a:tc>
                  <a:txBody>
                    <a:bodyPr/>
                    <a:lstStyle/>
                    <a:p>
                      <a:pPr algn="l" fontAlgn="b"/>
                      <a:r>
                        <a:rPr lang="en-US" sz="800" u="none" strike="noStrike">
                          <a:effectLst/>
                        </a:rPr>
                        <a:t>B202A</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ENG OFF</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182</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14"/>
                  </a:ext>
                </a:extLst>
              </a:tr>
              <a:tr h="145507">
                <a:tc>
                  <a:txBody>
                    <a:bodyPr/>
                    <a:lstStyle/>
                    <a:p>
                      <a:pPr algn="l" fontAlgn="b"/>
                      <a:r>
                        <a:rPr lang="en-US" sz="800" u="none" strike="noStrike">
                          <a:effectLst/>
                        </a:rPr>
                        <a:t>B202B</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SS OFF</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175</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15"/>
                  </a:ext>
                </a:extLst>
              </a:tr>
              <a:tr h="145507">
                <a:tc>
                  <a:txBody>
                    <a:bodyPr/>
                    <a:lstStyle/>
                    <a:p>
                      <a:pPr algn="l" fontAlgn="b"/>
                      <a:r>
                        <a:rPr lang="en-US" sz="800" u="none" strike="noStrike">
                          <a:effectLst/>
                        </a:rPr>
                        <a:t>B203</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ENG</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756</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16"/>
                  </a:ext>
                </a:extLst>
              </a:tr>
              <a:tr h="145507">
                <a:tc>
                  <a:txBody>
                    <a:bodyPr/>
                    <a:lstStyle/>
                    <a:p>
                      <a:pPr algn="l" fontAlgn="b"/>
                      <a:r>
                        <a:rPr lang="en-US" sz="800" u="none" strike="noStrike">
                          <a:effectLst/>
                        </a:rPr>
                        <a:t>B204</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ENG</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756</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17"/>
                  </a:ext>
                </a:extLst>
              </a:tr>
              <a:tr h="145507">
                <a:tc>
                  <a:txBody>
                    <a:bodyPr/>
                    <a:lstStyle/>
                    <a:p>
                      <a:pPr algn="l" fontAlgn="b"/>
                      <a:r>
                        <a:rPr lang="en-US" sz="800" u="none" strike="noStrike">
                          <a:effectLst/>
                        </a:rPr>
                        <a:t>B205</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ENG</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756</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18"/>
                  </a:ext>
                </a:extLst>
              </a:tr>
              <a:tr h="145507">
                <a:tc>
                  <a:txBody>
                    <a:bodyPr/>
                    <a:lstStyle/>
                    <a:p>
                      <a:pPr algn="l" fontAlgn="b"/>
                      <a:r>
                        <a:rPr lang="en-US" sz="800" u="none" strike="noStrike">
                          <a:effectLst/>
                        </a:rPr>
                        <a:t>B206</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ENG</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756</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19"/>
                  </a:ext>
                </a:extLst>
              </a:tr>
              <a:tr h="145507">
                <a:tc>
                  <a:txBody>
                    <a:bodyPr/>
                    <a:lstStyle/>
                    <a:p>
                      <a:pPr algn="l" fontAlgn="b"/>
                      <a:r>
                        <a:rPr lang="en-US" sz="800" u="none" strike="noStrike">
                          <a:effectLst/>
                        </a:rPr>
                        <a:t>B207</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ENG</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756</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20"/>
                  </a:ext>
                </a:extLst>
              </a:tr>
              <a:tr h="145507">
                <a:tc>
                  <a:txBody>
                    <a:bodyPr/>
                    <a:lstStyle/>
                    <a:p>
                      <a:pPr algn="l" fontAlgn="b"/>
                      <a:r>
                        <a:rPr lang="en-US" sz="800" u="none" strike="noStrike">
                          <a:effectLst/>
                        </a:rPr>
                        <a:t>B208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ENG</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756</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21"/>
                  </a:ext>
                </a:extLst>
              </a:tr>
              <a:tr h="145507">
                <a:tc>
                  <a:txBody>
                    <a:bodyPr/>
                    <a:lstStyle/>
                    <a:p>
                      <a:pPr algn="l" fontAlgn="b"/>
                      <a:r>
                        <a:rPr lang="en-US" sz="800" u="none" strike="noStrike">
                          <a:effectLst/>
                        </a:rPr>
                        <a:t>B209</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ENG</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756</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22"/>
                  </a:ext>
                </a:extLst>
              </a:tr>
              <a:tr h="145507">
                <a:tc>
                  <a:txBody>
                    <a:bodyPr/>
                    <a:lstStyle/>
                    <a:p>
                      <a:pPr algn="l" fontAlgn="b"/>
                      <a:r>
                        <a:rPr lang="en-US" sz="800" u="none" strike="noStrike">
                          <a:effectLst/>
                        </a:rPr>
                        <a:t>C101</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BEA OFFICE</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164</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23"/>
                  </a:ext>
                </a:extLst>
              </a:tr>
              <a:tr h="145507">
                <a:tc>
                  <a:txBody>
                    <a:bodyPr/>
                    <a:lstStyle/>
                    <a:p>
                      <a:pPr algn="l" fontAlgn="b"/>
                      <a:r>
                        <a:rPr lang="en-US" sz="800" u="none" strike="noStrike">
                          <a:effectLst/>
                        </a:rPr>
                        <a:t>C102</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182</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24"/>
                  </a:ext>
                </a:extLst>
              </a:tr>
              <a:tr h="145507">
                <a:tc>
                  <a:txBody>
                    <a:bodyPr/>
                    <a:lstStyle/>
                    <a:p>
                      <a:pPr algn="l" fontAlgn="b"/>
                      <a:r>
                        <a:rPr lang="en-US" sz="800" u="none" strike="noStrike">
                          <a:effectLst/>
                        </a:rPr>
                        <a:t>C102A</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175</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25"/>
                  </a:ext>
                </a:extLst>
              </a:tr>
              <a:tr h="145507">
                <a:tc>
                  <a:txBody>
                    <a:bodyPr/>
                    <a:lstStyle/>
                    <a:p>
                      <a:pPr algn="l" fontAlgn="b"/>
                      <a:r>
                        <a:rPr lang="en-US" sz="800" u="none" strike="noStrike">
                          <a:effectLst/>
                        </a:rPr>
                        <a:t>C104</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950</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12</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26"/>
                  </a:ext>
                </a:extLst>
              </a:tr>
              <a:tr h="145507">
                <a:tc>
                  <a:txBody>
                    <a:bodyPr/>
                    <a:lstStyle/>
                    <a:p>
                      <a:pPr algn="l" fontAlgn="b"/>
                      <a:r>
                        <a:rPr lang="en-US" sz="800" u="none" strike="noStrike">
                          <a:effectLst/>
                        </a:rPr>
                        <a:t>C105</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FOODS ROOM</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850</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27"/>
                  </a:ext>
                </a:extLst>
              </a:tr>
              <a:tr h="145507">
                <a:tc>
                  <a:txBody>
                    <a:bodyPr/>
                    <a:lstStyle/>
                    <a:p>
                      <a:pPr algn="l" fontAlgn="b"/>
                      <a:r>
                        <a:rPr lang="en-US" sz="800" u="none" strike="noStrike">
                          <a:effectLst/>
                        </a:rPr>
                        <a:t>C106</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a:effectLst/>
                        </a:rPr>
                        <a:t>SCHOOL STORE</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154</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28"/>
                  </a:ext>
                </a:extLst>
              </a:tr>
              <a:tr h="145507">
                <a:tc>
                  <a:txBody>
                    <a:bodyPr/>
                    <a:lstStyle/>
                    <a:p>
                      <a:pPr algn="l" fontAlgn="b"/>
                      <a:r>
                        <a:rPr lang="en-US" sz="800" u="none" strike="noStrike">
                          <a:effectLst/>
                        </a:rPr>
                        <a:t>C106A</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l" fontAlgn="b"/>
                      <a:r>
                        <a:rPr lang="en-US" sz="800" u="none" strike="noStrike" dirty="0">
                          <a:effectLst/>
                        </a:rPr>
                        <a:t>SCHOOL STORE</a:t>
                      </a:r>
                      <a:endParaRPr lang="en-US" sz="800" b="0" i="0" u="none" strike="noStrike" dirty="0">
                        <a:solidFill>
                          <a:srgbClr val="000000"/>
                        </a:solidFill>
                        <a:effectLst/>
                        <a:latin typeface="Calibri" panose="020F0502020204030204" pitchFamily="34" charset="0"/>
                      </a:endParaRPr>
                    </a:p>
                  </a:txBody>
                  <a:tcPr marL="5645" marR="5645" marT="5645" marB="0" anchor="b"/>
                </a:tc>
                <a:tc>
                  <a:txBody>
                    <a:bodyPr/>
                    <a:lstStyle/>
                    <a:p>
                      <a:pPr algn="r" fontAlgn="b"/>
                      <a:r>
                        <a:rPr lang="en-US" sz="800" u="none" strike="noStrike">
                          <a:effectLst/>
                        </a:rPr>
                        <a:t>108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645" marR="5645" marT="5645"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645" marR="5645" marT="5645" marB="0" anchor="b"/>
                </a:tc>
                <a:extLst>
                  <a:ext uri="{0D108BD9-81ED-4DB2-BD59-A6C34878D82A}">
                    <a16:rowId xmlns:a16="http://schemas.microsoft.com/office/drawing/2014/main" val="10029"/>
                  </a:ext>
                </a:extLst>
              </a:tr>
            </a:tbl>
          </a:graphicData>
        </a:graphic>
      </p:graphicFrame>
    </p:spTree>
    <p:extLst>
      <p:ext uri="{BB962C8B-B14F-4D97-AF65-F5344CB8AC3E}">
        <p14:creationId xmlns:p14="http://schemas.microsoft.com/office/powerpoint/2010/main" val="363711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Full Space Inventory - BHS</a:t>
            </a:r>
          </a:p>
        </p:txBody>
      </p:sp>
      <p:sp>
        <p:nvSpPr>
          <p:cNvPr id="3" name="Content Placeholder 2"/>
          <p:cNvSpPr>
            <a:spLocks noGrp="1"/>
          </p:cNvSpPr>
          <p:nvPr>
            <p:ph idx="1"/>
          </p:nvPr>
        </p:nvSpPr>
        <p:spPr/>
        <p:txBody>
          <a:bodyPr/>
          <a:lstStyle/>
          <a:p>
            <a:endParaRPr lang="en-US" sz="2000" dirty="0"/>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057544679"/>
              </p:ext>
            </p:extLst>
          </p:nvPr>
        </p:nvGraphicFramePr>
        <p:xfrm>
          <a:off x="838200" y="1591298"/>
          <a:ext cx="10515599" cy="4585664"/>
        </p:xfrm>
        <a:graphic>
          <a:graphicData uri="http://schemas.openxmlformats.org/drawingml/2006/table">
            <a:tbl>
              <a:tblPr>
                <a:tableStyleId>{5C22544A-7EE6-4342-B048-85BDC9FD1C3A}</a:tableStyleId>
              </a:tblPr>
              <a:tblGrid>
                <a:gridCol w="2421814">
                  <a:extLst>
                    <a:ext uri="{9D8B030D-6E8A-4147-A177-3AD203B41FA5}">
                      <a16:colId xmlns:a16="http://schemas.microsoft.com/office/drawing/2014/main" val="20000"/>
                    </a:ext>
                  </a:extLst>
                </a:gridCol>
                <a:gridCol w="2976376">
                  <a:extLst>
                    <a:ext uri="{9D8B030D-6E8A-4147-A177-3AD203B41FA5}">
                      <a16:colId xmlns:a16="http://schemas.microsoft.com/office/drawing/2014/main" val="20001"/>
                    </a:ext>
                  </a:extLst>
                </a:gridCol>
                <a:gridCol w="1347795">
                  <a:extLst>
                    <a:ext uri="{9D8B030D-6E8A-4147-A177-3AD203B41FA5}">
                      <a16:colId xmlns:a16="http://schemas.microsoft.com/office/drawing/2014/main" val="20002"/>
                    </a:ext>
                  </a:extLst>
                </a:gridCol>
                <a:gridCol w="1958514">
                  <a:extLst>
                    <a:ext uri="{9D8B030D-6E8A-4147-A177-3AD203B41FA5}">
                      <a16:colId xmlns:a16="http://schemas.microsoft.com/office/drawing/2014/main" val="20003"/>
                    </a:ext>
                  </a:extLst>
                </a:gridCol>
                <a:gridCol w="1811100">
                  <a:extLst>
                    <a:ext uri="{9D8B030D-6E8A-4147-A177-3AD203B41FA5}">
                      <a16:colId xmlns:a16="http://schemas.microsoft.com/office/drawing/2014/main" val="20004"/>
                    </a:ext>
                  </a:extLst>
                </a:gridCol>
              </a:tblGrid>
              <a:tr h="137592">
                <a:tc>
                  <a:txBody>
                    <a:bodyPr/>
                    <a:lstStyle/>
                    <a:p>
                      <a:pPr algn="l" fontAlgn="b"/>
                      <a:r>
                        <a:rPr lang="en-US" sz="800" u="none" strike="noStrike">
                          <a:effectLst/>
                        </a:rPr>
                        <a:t>BHS</a:t>
                      </a:r>
                      <a:endParaRPr lang="en-US" sz="800" b="1"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tc gridSpan="2">
                  <a:txBody>
                    <a:bodyPr/>
                    <a:lstStyle/>
                    <a:p>
                      <a:pPr algn="ctr" fontAlgn="b"/>
                      <a:r>
                        <a:rPr lang="en-US" sz="600" u="none" strike="noStrike">
                          <a:effectLst/>
                        </a:rPr>
                        <a:t>STUDENTS</a:t>
                      </a:r>
                      <a:endParaRPr lang="en-US" sz="600" b="1" i="0" u="none" strike="noStrike">
                        <a:solidFill>
                          <a:srgbClr val="000000"/>
                        </a:solidFill>
                        <a:effectLst/>
                        <a:latin typeface="Calibri" panose="020F0502020204030204" pitchFamily="34" charset="0"/>
                      </a:endParaRPr>
                    </a:p>
                  </a:txBody>
                  <a:tcPr marL="5222" marR="5222" marT="5222" marB="0" anchor="b"/>
                </a:tc>
                <a:tc hMerge="1">
                  <a:txBody>
                    <a:bodyPr/>
                    <a:lstStyle/>
                    <a:p>
                      <a:endParaRPr lang="en-US"/>
                    </a:p>
                  </a:txBody>
                  <a:tcPr/>
                </a:tc>
                <a:extLst>
                  <a:ext uri="{0D108BD9-81ED-4DB2-BD59-A6C34878D82A}">
                    <a16:rowId xmlns:a16="http://schemas.microsoft.com/office/drawing/2014/main" val="10000"/>
                  </a:ext>
                </a:extLst>
              </a:tr>
              <a:tr h="252068">
                <a:tc>
                  <a:txBody>
                    <a:bodyPr/>
                    <a:lstStyle/>
                    <a:p>
                      <a:pPr algn="l" fontAlgn="b"/>
                      <a:r>
                        <a:rPr lang="en-US" sz="800" u="none" strike="noStrike">
                          <a:effectLst/>
                        </a:rPr>
                        <a:t>ROOM Designation</a:t>
                      </a:r>
                      <a:endParaRPr lang="en-US" sz="800" b="1"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DESCRIPTION</a:t>
                      </a:r>
                      <a:endParaRPr lang="en-US" sz="800" b="1"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SQFT</a:t>
                      </a:r>
                      <a:endParaRPr lang="en-US" sz="800" b="1"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Pre Covid</a:t>
                      </a:r>
                      <a:endParaRPr lang="en-US" sz="800" b="1"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Covid 6'</a:t>
                      </a:r>
                      <a:endParaRPr lang="en-US" sz="800" b="1"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01"/>
                  </a:ext>
                </a:extLst>
              </a:tr>
              <a:tr h="137592">
                <a:tc>
                  <a:txBody>
                    <a:bodyPr/>
                    <a:lstStyle/>
                    <a:p>
                      <a:pPr algn="l" fontAlgn="b"/>
                      <a:r>
                        <a:rPr lang="en-US" sz="800" u="none" strike="noStrike">
                          <a:effectLst/>
                        </a:rPr>
                        <a:t>C107</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BUSINESS</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850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02"/>
                  </a:ext>
                </a:extLst>
              </a:tr>
              <a:tr h="252068">
                <a:tc>
                  <a:txBody>
                    <a:bodyPr/>
                    <a:lstStyle/>
                    <a:p>
                      <a:pPr algn="l" fontAlgn="b"/>
                      <a:r>
                        <a:rPr lang="en-US" sz="800" u="none" strike="noStrike">
                          <a:effectLst/>
                        </a:rPr>
                        <a:t>C108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BUS/PROG COMP LAB</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1200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03"/>
                  </a:ext>
                </a:extLst>
              </a:tr>
              <a:tr h="137592">
                <a:tc>
                  <a:txBody>
                    <a:bodyPr/>
                    <a:lstStyle/>
                    <a:p>
                      <a:pPr algn="l" fontAlgn="b"/>
                      <a:r>
                        <a:rPr lang="en-US" sz="800" u="none" strike="noStrike">
                          <a:effectLst/>
                        </a:rPr>
                        <a:t>C109</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DRAFTING</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1200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04"/>
                  </a:ext>
                </a:extLst>
              </a:tr>
              <a:tr h="137592">
                <a:tc>
                  <a:txBody>
                    <a:bodyPr/>
                    <a:lstStyle/>
                    <a:p>
                      <a:pPr algn="l" fontAlgn="b"/>
                      <a:r>
                        <a:rPr lang="en-US" sz="800" u="none" strike="noStrike">
                          <a:effectLst/>
                        </a:rPr>
                        <a:t>C111</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TECH ED</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1000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14</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05"/>
                  </a:ext>
                </a:extLst>
              </a:tr>
              <a:tr h="137592">
                <a:tc>
                  <a:txBody>
                    <a:bodyPr/>
                    <a:lstStyle/>
                    <a:p>
                      <a:pPr algn="l" fontAlgn="b"/>
                      <a:r>
                        <a:rPr lang="en-US" sz="800" u="none" strike="noStrike">
                          <a:effectLst/>
                        </a:rPr>
                        <a:t>C112</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OCC CONF</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176</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06"/>
                  </a:ext>
                </a:extLst>
              </a:tr>
              <a:tr h="137592">
                <a:tc>
                  <a:txBody>
                    <a:bodyPr/>
                    <a:lstStyle/>
                    <a:p>
                      <a:pPr algn="l" fontAlgn="b"/>
                      <a:r>
                        <a:rPr lang="en-US" sz="800" u="none" strike="noStrike">
                          <a:effectLst/>
                        </a:rPr>
                        <a:t>C112A</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OCC OFFICE</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170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07"/>
                  </a:ext>
                </a:extLst>
              </a:tr>
              <a:tr h="137592">
                <a:tc>
                  <a:txBody>
                    <a:bodyPr/>
                    <a:lstStyle/>
                    <a:p>
                      <a:pPr algn="l" fontAlgn="b"/>
                      <a:r>
                        <a:rPr lang="en-US" sz="800" u="none" strike="noStrike">
                          <a:effectLst/>
                        </a:rPr>
                        <a:t>C113</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480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12</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6</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08"/>
                  </a:ext>
                </a:extLst>
              </a:tr>
              <a:tr h="137592">
                <a:tc>
                  <a:txBody>
                    <a:bodyPr/>
                    <a:lstStyle/>
                    <a:p>
                      <a:pPr algn="l" fontAlgn="b"/>
                      <a:r>
                        <a:rPr lang="en-US" sz="800" u="none" strike="noStrike">
                          <a:effectLst/>
                        </a:rPr>
                        <a:t>C114</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480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12</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6</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09"/>
                  </a:ext>
                </a:extLst>
              </a:tr>
              <a:tr h="137592">
                <a:tc>
                  <a:txBody>
                    <a:bodyPr/>
                    <a:lstStyle/>
                    <a:p>
                      <a:pPr algn="l" fontAlgn="b"/>
                      <a:r>
                        <a:rPr lang="en-US" sz="800" u="none" strike="noStrike">
                          <a:effectLst/>
                        </a:rPr>
                        <a:t>C201</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Forgein Language</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850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10"/>
                  </a:ext>
                </a:extLst>
              </a:tr>
              <a:tr h="137592">
                <a:tc>
                  <a:txBody>
                    <a:bodyPr/>
                    <a:lstStyle/>
                    <a:p>
                      <a:pPr algn="l" fontAlgn="b"/>
                      <a:r>
                        <a:rPr lang="en-US" sz="800" u="none" strike="noStrike">
                          <a:effectLst/>
                        </a:rPr>
                        <a:t>C202</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FL</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850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11"/>
                  </a:ext>
                </a:extLst>
              </a:tr>
              <a:tr h="137592">
                <a:tc>
                  <a:txBody>
                    <a:bodyPr/>
                    <a:lstStyle/>
                    <a:p>
                      <a:pPr algn="l" fontAlgn="b"/>
                      <a:r>
                        <a:rPr lang="en-US" sz="800" u="none" strike="noStrike">
                          <a:effectLst/>
                        </a:rPr>
                        <a:t>C203</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FL</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850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14</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12"/>
                  </a:ext>
                </a:extLst>
              </a:tr>
              <a:tr h="137592">
                <a:tc>
                  <a:txBody>
                    <a:bodyPr/>
                    <a:lstStyle/>
                    <a:p>
                      <a:pPr algn="l" fontAlgn="b"/>
                      <a:r>
                        <a:rPr lang="en-US" sz="800" u="none" strike="noStrike">
                          <a:effectLst/>
                        </a:rPr>
                        <a:t>C206</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FL</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850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13"/>
                  </a:ext>
                </a:extLst>
              </a:tr>
              <a:tr h="137592">
                <a:tc>
                  <a:txBody>
                    <a:bodyPr/>
                    <a:lstStyle/>
                    <a:p>
                      <a:pPr algn="l" fontAlgn="b"/>
                      <a:r>
                        <a:rPr lang="en-US" sz="800" u="none" strike="noStrike">
                          <a:effectLst/>
                        </a:rPr>
                        <a:t>C209</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FL LAB</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1000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18</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14"/>
                  </a:ext>
                </a:extLst>
              </a:tr>
              <a:tr h="137592">
                <a:tc>
                  <a:txBody>
                    <a:bodyPr/>
                    <a:lstStyle/>
                    <a:p>
                      <a:pPr algn="l" fontAlgn="b"/>
                      <a:r>
                        <a:rPr lang="en-US" sz="800" u="none" strike="noStrike">
                          <a:effectLst/>
                        </a:rPr>
                        <a:t>C210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FL</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850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15</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15"/>
                  </a:ext>
                </a:extLst>
              </a:tr>
              <a:tr h="137592">
                <a:tc>
                  <a:txBody>
                    <a:bodyPr/>
                    <a:lstStyle/>
                    <a:p>
                      <a:pPr algn="l" fontAlgn="b"/>
                      <a:r>
                        <a:rPr lang="en-US" sz="800" u="none" strike="noStrike">
                          <a:effectLst/>
                        </a:rPr>
                        <a:t>C211</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FL PREP</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100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16"/>
                  </a:ext>
                </a:extLst>
              </a:tr>
              <a:tr h="137592">
                <a:tc>
                  <a:txBody>
                    <a:bodyPr/>
                    <a:lstStyle/>
                    <a:p>
                      <a:pPr algn="l" fontAlgn="b"/>
                      <a:r>
                        <a:rPr lang="en-US" sz="800" u="none" strike="noStrike">
                          <a:effectLst/>
                        </a:rPr>
                        <a:t>C212</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FL</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850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17"/>
                  </a:ext>
                </a:extLst>
              </a:tr>
              <a:tr h="137592">
                <a:tc>
                  <a:txBody>
                    <a:bodyPr/>
                    <a:lstStyle/>
                    <a:p>
                      <a:pPr algn="l" fontAlgn="b"/>
                      <a:r>
                        <a:rPr lang="en-US" sz="800" u="none" strike="noStrike">
                          <a:effectLst/>
                        </a:rPr>
                        <a:t>C214</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BYFS</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150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18"/>
                  </a:ext>
                </a:extLst>
              </a:tr>
              <a:tr h="137592">
                <a:tc>
                  <a:txBody>
                    <a:bodyPr/>
                    <a:lstStyle/>
                    <a:p>
                      <a:pPr algn="l" fontAlgn="b"/>
                      <a:r>
                        <a:rPr lang="en-US" sz="800" u="none" strike="noStrike">
                          <a:effectLst/>
                        </a:rPr>
                        <a:t>D101</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MIDI LAB</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899</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19"/>
                  </a:ext>
                </a:extLst>
              </a:tr>
              <a:tr h="252068">
                <a:tc>
                  <a:txBody>
                    <a:bodyPr/>
                    <a:lstStyle/>
                    <a:p>
                      <a:pPr algn="l" fontAlgn="b"/>
                      <a:r>
                        <a:rPr lang="en-US" sz="800" u="none" strike="noStrike">
                          <a:effectLst/>
                        </a:rPr>
                        <a:t>D102</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MUSIC OFFICE AREA</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91</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20"/>
                  </a:ext>
                </a:extLst>
              </a:tr>
              <a:tr h="137592">
                <a:tc>
                  <a:txBody>
                    <a:bodyPr/>
                    <a:lstStyle/>
                    <a:p>
                      <a:pPr algn="l" fontAlgn="b"/>
                      <a:r>
                        <a:rPr lang="en-US" sz="800" u="none" strike="noStrike">
                          <a:effectLst/>
                        </a:rPr>
                        <a:t>D102A</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MUSIC PRACTICE</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76</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21"/>
                  </a:ext>
                </a:extLst>
              </a:tr>
              <a:tr h="137592">
                <a:tc>
                  <a:txBody>
                    <a:bodyPr/>
                    <a:lstStyle/>
                    <a:p>
                      <a:pPr algn="l" fontAlgn="b"/>
                      <a:r>
                        <a:rPr lang="en-US" sz="800" u="none" strike="noStrike">
                          <a:effectLst/>
                        </a:rPr>
                        <a:t>D102B</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MUSIC PRACTICE</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76</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22"/>
                  </a:ext>
                </a:extLst>
              </a:tr>
              <a:tr h="137592">
                <a:tc>
                  <a:txBody>
                    <a:bodyPr/>
                    <a:lstStyle/>
                    <a:p>
                      <a:pPr algn="l" fontAlgn="b"/>
                      <a:r>
                        <a:rPr lang="en-US" sz="800" u="none" strike="noStrike">
                          <a:effectLst/>
                        </a:rPr>
                        <a:t>D102C</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MUSIC PRACTICE</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127</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23"/>
                  </a:ext>
                </a:extLst>
              </a:tr>
              <a:tr h="137592">
                <a:tc>
                  <a:txBody>
                    <a:bodyPr/>
                    <a:lstStyle/>
                    <a:p>
                      <a:pPr algn="l" fontAlgn="b"/>
                      <a:r>
                        <a:rPr lang="en-US" sz="800" u="none" strike="noStrike">
                          <a:effectLst/>
                        </a:rPr>
                        <a:t>D103B</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MUSIC DIR OFF</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197</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24"/>
                  </a:ext>
                </a:extLst>
              </a:tr>
              <a:tr h="137592">
                <a:tc>
                  <a:txBody>
                    <a:bodyPr/>
                    <a:lstStyle/>
                    <a:p>
                      <a:pPr algn="l" fontAlgn="b"/>
                      <a:r>
                        <a:rPr lang="en-US" sz="800" u="none" strike="noStrike">
                          <a:effectLst/>
                        </a:rPr>
                        <a:t>D103C</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BAND OFF</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131</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25"/>
                  </a:ext>
                </a:extLst>
              </a:tr>
              <a:tr h="137592">
                <a:tc>
                  <a:txBody>
                    <a:bodyPr/>
                    <a:lstStyle/>
                    <a:p>
                      <a:pPr algn="l" fontAlgn="b"/>
                      <a:r>
                        <a:rPr lang="en-US" sz="800" u="none" strike="noStrike">
                          <a:effectLst/>
                        </a:rPr>
                        <a:t>D103D</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ORCH OFF</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127</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26"/>
                  </a:ext>
                </a:extLst>
              </a:tr>
              <a:tr h="137592">
                <a:tc>
                  <a:txBody>
                    <a:bodyPr/>
                    <a:lstStyle/>
                    <a:p>
                      <a:pPr algn="l" fontAlgn="b"/>
                      <a:r>
                        <a:rPr lang="en-US" sz="800" u="none" strike="noStrike">
                          <a:effectLst/>
                        </a:rPr>
                        <a:t>D104</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BAND  </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2340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27"/>
                  </a:ext>
                </a:extLst>
              </a:tr>
              <a:tr h="137592">
                <a:tc>
                  <a:txBody>
                    <a:bodyPr/>
                    <a:lstStyle/>
                    <a:p>
                      <a:pPr algn="l" fontAlgn="b"/>
                      <a:r>
                        <a:rPr lang="en-US" sz="800" u="none" strike="noStrike">
                          <a:effectLst/>
                        </a:rPr>
                        <a:t>D105</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ORCHESTRA</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1000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14</a:t>
                      </a:r>
                      <a:endParaRPr lang="en-US" sz="800" b="0" i="0" u="none" strike="noStrike">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28"/>
                  </a:ext>
                </a:extLst>
              </a:tr>
              <a:tr h="252068">
                <a:tc>
                  <a:txBody>
                    <a:bodyPr/>
                    <a:lstStyle/>
                    <a:p>
                      <a:pPr algn="l" fontAlgn="b"/>
                      <a:r>
                        <a:rPr lang="en-US" sz="800" u="none" strike="noStrike">
                          <a:effectLst/>
                        </a:rPr>
                        <a:t>D106</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l" fontAlgn="b"/>
                      <a:r>
                        <a:rPr lang="en-US" sz="800" u="none" strike="noStrike">
                          <a:effectLst/>
                        </a:rPr>
                        <a:t>THEATER WORKSHOP</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r" fontAlgn="b"/>
                      <a:r>
                        <a:rPr lang="en-US" sz="800" u="none" strike="noStrike">
                          <a:effectLst/>
                        </a:rPr>
                        <a:t>900</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a:effectLst/>
                        </a:rPr>
                        <a:t>24-28</a:t>
                      </a:r>
                      <a:endParaRPr lang="en-US" sz="800" b="0" i="0" u="none" strike="noStrike">
                        <a:solidFill>
                          <a:srgbClr val="000000"/>
                        </a:solidFill>
                        <a:effectLst/>
                        <a:latin typeface="Calibri" panose="020F0502020204030204" pitchFamily="34" charset="0"/>
                      </a:endParaRPr>
                    </a:p>
                  </a:txBody>
                  <a:tcPr marL="5222" marR="5222" marT="5222"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5222" marR="5222" marT="5222" marB="0" anchor="b"/>
                </a:tc>
                <a:extLst>
                  <a:ext uri="{0D108BD9-81ED-4DB2-BD59-A6C34878D82A}">
                    <a16:rowId xmlns:a16="http://schemas.microsoft.com/office/drawing/2014/main" val="10029"/>
                  </a:ext>
                </a:extLst>
              </a:tr>
            </a:tbl>
          </a:graphicData>
        </a:graphic>
      </p:graphicFrame>
    </p:spTree>
    <p:extLst>
      <p:ext uri="{BB962C8B-B14F-4D97-AF65-F5344CB8AC3E}">
        <p14:creationId xmlns:p14="http://schemas.microsoft.com/office/powerpoint/2010/main" val="2386963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Full Space Inventory - BHS</a:t>
            </a:r>
          </a:p>
        </p:txBody>
      </p:sp>
      <p:sp>
        <p:nvSpPr>
          <p:cNvPr id="3" name="Content Placeholder 2"/>
          <p:cNvSpPr>
            <a:spLocks noGrp="1"/>
          </p:cNvSpPr>
          <p:nvPr>
            <p:ph idx="1"/>
          </p:nvPr>
        </p:nvSpPr>
        <p:spPr/>
        <p:txBody>
          <a:bodyPr/>
          <a:lstStyle/>
          <a:p>
            <a:endParaRPr lang="en-US" sz="2000" dirty="0"/>
          </a:p>
          <a:p>
            <a:endParaRPr lang="en-US" dirty="0"/>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565857522"/>
              </p:ext>
            </p:extLst>
          </p:nvPr>
        </p:nvGraphicFramePr>
        <p:xfrm>
          <a:off x="838200" y="1690688"/>
          <a:ext cx="10515599" cy="4621212"/>
        </p:xfrm>
        <a:graphic>
          <a:graphicData uri="http://schemas.openxmlformats.org/drawingml/2006/table">
            <a:tbl>
              <a:tblPr>
                <a:tableStyleId>{5C22544A-7EE6-4342-B048-85BDC9FD1C3A}</a:tableStyleId>
              </a:tblPr>
              <a:tblGrid>
                <a:gridCol w="2421817">
                  <a:extLst>
                    <a:ext uri="{9D8B030D-6E8A-4147-A177-3AD203B41FA5}">
                      <a16:colId xmlns:a16="http://schemas.microsoft.com/office/drawing/2014/main" val="20000"/>
                    </a:ext>
                  </a:extLst>
                </a:gridCol>
                <a:gridCol w="2976377">
                  <a:extLst>
                    <a:ext uri="{9D8B030D-6E8A-4147-A177-3AD203B41FA5}">
                      <a16:colId xmlns:a16="http://schemas.microsoft.com/office/drawing/2014/main" val="20001"/>
                    </a:ext>
                  </a:extLst>
                </a:gridCol>
                <a:gridCol w="1347794">
                  <a:extLst>
                    <a:ext uri="{9D8B030D-6E8A-4147-A177-3AD203B41FA5}">
                      <a16:colId xmlns:a16="http://schemas.microsoft.com/office/drawing/2014/main" val="20002"/>
                    </a:ext>
                  </a:extLst>
                </a:gridCol>
                <a:gridCol w="1958512">
                  <a:extLst>
                    <a:ext uri="{9D8B030D-6E8A-4147-A177-3AD203B41FA5}">
                      <a16:colId xmlns:a16="http://schemas.microsoft.com/office/drawing/2014/main" val="20003"/>
                    </a:ext>
                  </a:extLst>
                </a:gridCol>
                <a:gridCol w="1811099">
                  <a:extLst>
                    <a:ext uri="{9D8B030D-6E8A-4147-A177-3AD203B41FA5}">
                      <a16:colId xmlns:a16="http://schemas.microsoft.com/office/drawing/2014/main" val="20004"/>
                    </a:ext>
                  </a:extLst>
                </a:gridCol>
              </a:tblGrid>
              <a:tr h="120256">
                <a:tc>
                  <a:txBody>
                    <a:bodyPr/>
                    <a:lstStyle/>
                    <a:p>
                      <a:pPr algn="l" fontAlgn="b"/>
                      <a:r>
                        <a:rPr lang="en-US" sz="700" u="none" strike="noStrike">
                          <a:effectLst/>
                        </a:rPr>
                        <a:t>BHS</a:t>
                      </a:r>
                      <a:endParaRPr lang="en-US" sz="700" b="1"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gridSpan="2">
                  <a:txBody>
                    <a:bodyPr/>
                    <a:lstStyle/>
                    <a:p>
                      <a:pPr algn="ctr" fontAlgn="b"/>
                      <a:r>
                        <a:rPr lang="en-US" sz="500" u="none" strike="noStrike">
                          <a:effectLst/>
                        </a:rPr>
                        <a:t>STUDENTS</a:t>
                      </a:r>
                      <a:endParaRPr lang="en-US" sz="500" b="1" i="0" u="none" strike="noStrike">
                        <a:solidFill>
                          <a:srgbClr val="000000"/>
                        </a:solidFill>
                        <a:effectLst/>
                        <a:latin typeface="Calibri" panose="020F0502020204030204" pitchFamily="34" charset="0"/>
                      </a:endParaRPr>
                    </a:p>
                  </a:txBody>
                  <a:tcPr marL="4570" marR="4570" marT="4570" marB="0" anchor="b"/>
                </a:tc>
                <a:tc hMerge="1">
                  <a:txBody>
                    <a:bodyPr/>
                    <a:lstStyle/>
                    <a:p>
                      <a:endParaRPr lang="en-US"/>
                    </a:p>
                  </a:txBody>
                  <a:tcPr/>
                </a:tc>
                <a:extLst>
                  <a:ext uri="{0D108BD9-81ED-4DB2-BD59-A6C34878D82A}">
                    <a16:rowId xmlns:a16="http://schemas.microsoft.com/office/drawing/2014/main" val="10000"/>
                  </a:ext>
                </a:extLst>
              </a:tr>
              <a:tr h="220310">
                <a:tc>
                  <a:txBody>
                    <a:bodyPr/>
                    <a:lstStyle/>
                    <a:p>
                      <a:pPr algn="l" fontAlgn="b"/>
                      <a:r>
                        <a:rPr lang="en-US" sz="700" u="none" strike="noStrike">
                          <a:effectLst/>
                        </a:rPr>
                        <a:t>ROOM Designation</a:t>
                      </a:r>
                      <a:endParaRPr lang="en-US" sz="700" b="1"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DESCRIPTION</a:t>
                      </a:r>
                      <a:endParaRPr lang="en-US" sz="700" b="1"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SQFT</a:t>
                      </a:r>
                      <a:endParaRPr lang="en-US" sz="700" b="1"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Pre Covid</a:t>
                      </a:r>
                      <a:endParaRPr lang="en-US" sz="700" b="1"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Covid 6'</a:t>
                      </a:r>
                      <a:endParaRPr lang="en-US" sz="700" b="1"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01"/>
                  </a:ext>
                </a:extLst>
              </a:tr>
              <a:tr h="120256">
                <a:tc>
                  <a:txBody>
                    <a:bodyPr/>
                    <a:lstStyle/>
                    <a:p>
                      <a:pPr algn="l" fontAlgn="b"/>
                      <a:r>
                        <a:rPr lang="en-US" sz="700" u="none" strike="noStrike">
                          <a:effectLst/>
                        </a:rPr>
                        <a:t>E207</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FL</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826</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24-28</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16</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02"/>
                  </a:ext>
                </a:extLst>
              </a:tr>
              <a:tr h="120256">
                <a:tc>
                  <a:txBody>
                    <a:bodyPr/>
                    <a:lstStyle/>
                    <a:p>
                      <a:pPr algn="l" fontAlgn="b"/>
                      <a:r>
                        <a:rPr lang="en-US" sz="700" u="none" strike="noStrike">
                          <a:effectLst/>
                        </a:rPr>
                        <a:t>E208</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SKILL CENTER</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1119</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24-28</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03"/>
                  </a:ext>
                </a:extLst>
              </a:tr>
              <a:tr h="120256">
                <a:tc>
                  <a:txBody>
                    <a:bodyPr/>
                    <a:lstStyle/>
                    <a:p>
                      <a:pPr algn="l" fontAlgn="b"/>
                      <a:r>
                        <a:rPr lang="en-US" sz="700" u="none" strike="noStrike">
                          <a:effectLst/>
                        </a:rPr>
                        <a:t>E208A</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SKILL CENTER OFF</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129</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N/A</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04"/>
                  </a:ext>
                </a:extLst>
              </a:tr>
              <a:tr h="117104">
                <a:tc>
                  <a:txBody>
                    <a:bodyPr/>
                    <a:lstStyle/>
                    <a:p>
                      <a:pPr algn="l" fontAlgn="b"/>
                      <a:r>
                        <a:rPr lang="en-US" sz="700" u="none" strike="noStrike">
                          <a:effectLst/>
                        </a:rPr>
                        <a:t>E209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FL CONF</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190</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N/A</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05"/>
                  </a:ext>
                </a:extLst>
              </a:tr>
              <a:tr h="117104">
                <a:tc>
                  <a:txBody>
                    <a:bodyPr/>
                    <a:lstStyle/>
                    <a:p>
                      <a:pPr algn="l" fontAlgn="b"/>
                      <a:r>
                        <a:rPr lang="en-US" sz="700" u="none" strike="noStrike">
                          <a:effectLst/>
                        </a:rPr>
                        <a:t>E209A</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FL OFF</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96</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N/A</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06"/>
                  </a:ext>
                </a:extLst>
              </a:tr>
              <a:tr h="117104">
                <a:tc>
                  <a:txBody>
                    <a:bodyPr/>
                    <a:lstStyle/>
                    <a:p>
                      <a:pPr algn="l" fontAlgn="b"/>
                      <a:r>
                        <a:rPr lang="en-US" sz="700" u="none" strike="noStrike">
                          <a:effectLst/>
                        </a:rPr>
                        <a:t>F101</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CAFÉ</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5363</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N/A</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07"/>
                  </a:ext>
                </a:extLst>
              </a:tr>
              <a:tr h="117104">
                <a:tc>
                  <a:txBody>
                    <a:bodyPr/>
                    <a:lstStyle/>
                    <a:p>
                      <a:pPr algn="l" fontAlgn="b"/>
                      <a:r>
                        <a:rPr lang="en-US" sz="700" u="none" strike="noStrike">
                          <a:effectLst/>
                        </a:rPr>
                        <a:t>F102</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KITCHEN</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1581</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N/A</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08"/>
                  </a:ext>
                </a:extLst>
              </a:tr>
              <a:tr h="117104">
                <a:tc>
                  <a:txBody>
                    <a:bodyPr/>
                    <a:lstStyle/>
                    <a:p>
                      <a:pPr algn="l" fontAlgn="b"/>
                      <a:r>
                        <a:rPr lang="en-US" sz="700" u="none" strike="noStrike">
                          <a:effectLst/>
                        </a:rPr>
                        <a:t>F103A</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CAFÉ STORAGE</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234</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N/A</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09"/>
                  </a:ext>
                </a:extLst>
              </a:tr>
              <a:tr h="117104">
                <a:tc>
                  <a:txBody>
                    <a:bodyPr/>
                    <a:lstStyle/>
                    <a:p>
                      <a:pPr algn="l" fontAlgn="b"/>
                      <a:r>
                        <a:rPr lang="en-US" sz="700" u="none" strike="noStrike">
                          <a:effectLst/>
                        </a:rPr>
                        <a:t>F104</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CAFÉ OFFICE</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116</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N/A</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10"/>
                  </a:ext>
                </a:extLst>
              </a:tr>
              <a:tr h="117104">
                <a:tc>
                  <a:txBody>
                    <a:bodyPr/>
                    <a:lstStyle/>
                    <a:p>
                      <a:pPr algn="l" fontAlgn="b"/>
                      <a:r>
                        <a:rPr lang="en-US" sz="700" u="none" strike="noStrike">
                          <a:effectLst/>
                        </a:rPr>
                        <a:t>F105</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CAFÉ OFFICE</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116</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N/A</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11"/>
                  </a:ext>
                </a:extLst>
              </a:tr>
              <a:tr h="117104">
                <a:tc>
                  <a:txBody>
                    <a:bodyPr/>
                    <a:lstStyle/>
                    <a:p>
                      <a:pPr algn="l" fontAlgn="b"/>
                      <a:r>
                        <a:rPr lang="en-US" sz="700" u="none" strike="noStrike">
                          <a:effectLst/>
                        </a:rPr>
                        <a:t>F106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Café</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2732</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12"/>
                  </a:ext>
                </a:extLst>
              </a:tr>
              <a:tr h="117104">
                <a:tc>
                  <a:txBody>
                    <a:bodyPr/>
                    <a:lstStyle/>
                    <a:p>
                      <a:pPr algn="l" fontAlgn="b"/>
                      <a:r>
                        <a:rPr lang="en-US" sz="700" u="none" strike="noStrike">
                          <a:effectLst/>
                        </a:rPr>
                        <a:t>F110</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TEACHER'S ROOM</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684</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12</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13"/>
                  </a:ext>
                </a:extLst>
              </a:tr>
              <a:tr h="120256">
                <a:tc>
                  <a:txBody>
                    <a:bodyPr/>
                    <a:lstStyle/>
                    <a:p>
                      <a:pPr algn="l" fontAlgn="b"/>
                      <a:r>
                        <a:rPr lang="en-US" sz="700" u="none" strike="noStrike">
                          <a:effectLst/>
                        </a:rPr>
                        <a:t>F115</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SERVERY</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1179</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N/A</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14"/>
                  </a:ext>
                </a:extLst>
              </a:tr>
              <a:tr h="120256">
                <a:tc>
                  <a:txBody>
                    <a:bodyPr/>
                    <a:lstStyle/>
                    <a:p>
                      <a:pPr algn="l" fontAlgn="b"/>
                      <a:r>
                        <a:rPr lang="en-US" sz="700" u="none" strike="noStrike">
                          <a:effectLst/>
                        </a:rPr>
                        <a:t>G101</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GYM</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8216</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15"/>
                  </a:ext>
                </a:extLst>
              </a:tr>
              <a:tr h="120256">
                <a:tc>
                  <a:txBody>
                    <a:bodyPr/>
                    <a:lstStyle/>
                    <a:p>
                      <a:pPr algn="l" fontAlgn="b"/>
                      <a:r>
                        <a:rPr lang="en-US" sz="700" u="none" strike="noStrike">
                          <a:effectLst/>
                        </a:rPr>
                        <a:t>G107</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WEIGHT ROOM</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2047</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N/A</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16"/>
                  </a:ext>
                </a:extLst>
              </a:tr>
              <a:tr h="120256">
                <a:tc>
                  <a:txBody>
                    <a:bodyPr/>
                    <a:lstStyle/>
                    <a:p>
                      <a:pPr algn="l" fontAlgn="b"/>
                      <a:r>
                        <a:rPr lang="en-US" sz="700" u="none" strike="noStrike">
                          <a:effectLst/>
                        </a:rPr>
                        <a:t>G109</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DANCE STUDIO</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1709</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N/A</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17"/>
                  </a:ext>
                </a:extLst>
              </a:tr>
              <a:tr h="120256">
                <a:tc>
                  <a:txBody>
                    <a:bodyPr/>
                    <a:lstStyle/>
                    <a:p>
                      <a:pPr algn="l" fontAlgn="b"/>
                      <a:r>
                        <a:rPr lang="en-US" sz="700" u="none" strike="noStrike">
                          <a:effectLst/>
                        </a:rPr>
                        <a:t>G110</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TRAINER RM</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360</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N/A</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18"/>
                  </a:ext>
                </a:extLst>
              </a:tr>
              <a:tr h="120256">
                <a:tc>
                  <a:txBody>
                    <a:bodyPr/>
                    <a:lstStyle/>
                    <a:p>
                      <a:pPr algn="l" fontAlgn="b"/>
                      <a:r>
                        <a:rPr lang="en-US" sz="700" u="none" strike="noStrike">
                          <a:effectLst/>
                        </a:rPr>
                        <a:t>G114</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PE OFFICE</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473</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N/A</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19"/>
                  </a:ext>
                </a:extLst>
              </a:tr>
              <a:tr h="120256">
                <a:tc>
                  <a:txBody>
                    <a:bodyPr/>
                    <a:lstStyle/>
                    <a:p>
                      <a:pPr algn="l" fontAlgn="b"/>
                      <a:r>
                        <a:rPr lang="en-US" sz="700" u="none" strike="noStrike">
                          <a:effectLst/>
                        </a:rPr>
                        <a:t>G114A</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PE CONF</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125</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N/A</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20"/>
                  </a:ext>
                </a:extLst>
              </a:tr>
              <a:tr h="120256">
                <a:tc>
                  <a:txBody>
                    <a:bodyPr/>
                    <a:lstStyle/>
                    <a:p>
                      <a:pPr algn="l" fontAlgn="b"/>
                      <a:r>
                        <a:rPr lang="en-US" sz="700" u="none" strike="noStrike">
                          <a:effectLst/>
                        </a:rPr>
                        <a:t>G115</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ATH DIR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220</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N/A</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21"/>
                  </a:ext>
                </a:extLst>
              </a:tr>
              <a:tr h="120256">
                <a:tc>
                  <a:txBody>
                    <a:bodyPr/>
                    <a:lstStyle/>
                    <a:p>
                      <a:pPr algn="l" fontAlgn="b"/>
                      <a:r>
                        <a:rPr lang="en-US" sz="700" u="none" strike="noStrike">
                          <a:effectLst/>
                        </a:rPr>
                        <a:t>G116</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ATH DIR ASST</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144</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N/A</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22"/>
                  </a:ext>
                </a:extLst>
              </a:tr>
              <a:tr h="120256">
                <a:tc>
                  <a:txBody>
                    <a:bodyPr/>
                    <a:lstStyle/>
                    <a:p>
                      <a:pPr algn="l" fontAlgn="b"/>
                      <a:r>
                        <a:rPr lang="en-US" sz="700" u="none" strike="noStrike">
                          <a:effectLst/>
                        </a:rPr>
                        <a:t>H101</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PHYSICS</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1400</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22-24</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23"/>
                  </a:ext>
                </a:extLst>
              </a:tr>
              <a:tr h="120256">
                <a:tc>
                  <a:txBody>
                    <a:bodyPr/>
                    <a:lstStyle/>
                    <a:p>
                      <a:pPr algn="l" fontAlgn="b"/>
                      <a:r>
                        <a:rPr lang="en-US" sz="700" u="none" strike="noStrike">
                          <a:effectLst/>
                        </a:rPr>
                        <a:t>H102</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PHYSICS</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1400</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22-24</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24"/>
                  </a:ext>
                </a:extLst>
              </a:tr>
              <a:tr h="120256">
                <a:tc>
                  <a:txBody>
                    <a:bodyPr/>
                    <a:lstStyle/>
                    <a:p>
                      <a:pPr algn="l" fontAlgn="b"/>
                      <a:r>
                        <a:rPr lang="en-US" sz="700" u="none" strike="noStrike">
                          <a:effectLst/>
                        </a:rPr>
                        <a:t>H103</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PHYSICS</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1400</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22-24</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25"/>
                  </a:ext>
                </a:extLst>
              </a:tr>
              <a:tr h="120256">
                <a:tc>
                  <a:txBody>
                    <a:bodyPr/>
                    <a:lstStyle/>
                    <a:p>
                      <a:pPr algn="l" fontAlgn="b"/>
                      <a:r>
                        <a:rPr lang="en-US" sz="700" u="none" strike="noStrike">
                          <a:effectLst/>
                        </a:rPr>
                        <a:t>H106</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BIO</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1200</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22-24</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15</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26"/>
                  </a:ext>
                </a:extLst>
              </a:tr>
              <a:tr h="120256">
                <a:tc>
                  <a:txBody>
                    <a:bodyPr/>
                    <a:lstStyle/>
                    <a:p>
                      <a:pPr algn="l" fontAlgn="b"/>
                      <a:r>
                        <a:rPr lang="en-US" sz="700" u="none" strike="noStrike">
                          <a:effectLst/>
                        </a:rPr>
                        <a:t>H107</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BIO</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1200</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22-24</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15</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27"/>
                  </a:ext>
                </a:extLst>
              </a:tr>
              <a:tr h="120256">
                <a:tc>
                  <a:txBody>
                    <a:bodyPr/>
                    <a:lstStyle/>
                    <a:p>
                      <a:pPr algn="l" fontAlgn="b"/>
                      <a:r>
                        <a:rPr lang="en-US" sz="700" u="none" strike="noStrike">
                          <a:effectLst/>
                        </a:rPr>
                        <a:t>H201</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ENG</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800</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24-28</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18</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28"/>
                  </a:ext>
                </a:extLst>
              </a:tr>
              <a:tr h="120256">
                <a:tc>
                  <a:txBody>
                    <a:bodyPr/>
                    <a:lstStyle/>
                    <a:p>
                      <a:pPr algn="l" fontAlgn="b"/>
                      <a:r>
                        <a:rPr lang="en-US" sz="700" u="none" strike="noStrike">
                          <a:effectLst/>
                        </a:rPr>
                        <a:t>H202</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ENG</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800</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24-28</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18</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29"/>
                  </a:ext>
                </a:extLst>
              </a:tr>
              <a:tr h="120256">
                <a:tc>
                  <a:txBody>
                    <a:bodyPr/>
                    <a:lstStyle/>
                    <a:p>
                      <a:pPr algn="l" fontAlgn="b"/>
                      <a:r>
                        <a:rPr lang="en-US" sz="700" u="none" strike="noStrike">
                          <a:effectLst/>
                        </a:rPr>
                        <a:t>H203</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ENG</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800</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24-28</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18</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30"/>
                  </a:ext>
                </a:extLst>
              </a:tr>
              <a:tr h="120256">
                <a:tc>
                  <a:txBody>
                    <a:bodyPr/>
                    <a:lstStyle/>
                    <a:p>
                      <a:pPr algn="l" fontAlgn="b"/>
                      <a:r>
                        <a:rPr lang="en-US" sz="700" u="none" strike="noStrike">
                          <a:effectLst/>
                        </a:rPr>
                        <a:t>H204</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SPED</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856</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24-28</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16</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31"/>
                  </a:ext>
                </a:extLst>
              </a:tr>
              <a:tr h="120256">
                <a:tc>
                  <a:txBody>
                    <a:bodyPr/>
                    <a:lstStyle/>
                    <a:p>
                      <a:pPr algn="l" fontAlgn="b"/>
                      <a:r>
                        <a:rPr lang="en-US" sz="700" u="none" strike="noStrike">
                          <a:effectLst/>
                        </a:rPr>
                        <a:t>H205</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COMP LAB</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800</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24-28</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16</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32"/>
                  </a:ext>
                </a:extLst>
              </a:tr>
              <a:tr h="120256">
                <a:tc>
                  <a:txBody>
                    <a:bodyPr/>
                    <a:lstStyle/>
                    <a:p>
                      <a:pPr algn="l" fontAlgn="b"/>
                      <a:r>
                        <a:rPr lang="en-US" sz="700" u="none" strike="noStrike">
                          <a:effectLst/>
                        </a:rPr>
                        <a:t>H206</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HEALTH</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800</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24-28</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16</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33"/>
                  </a:ext>
                </a:extLst>
              </a:tr>
              <a:tr h="120256">
                <a:tc>
                  <a:txBody>
                    <a:bodyPr/>
                    <a:lstStyle/>
                    <a:p>
                      <a:pPr algn="l" fontAlgn="b"/>
                      <a:r>
                        <a:rPr lang="en-US" sz="700" u="none" strike="noStrike">
                          <a:effectLst/>
                        </a:rPr>
                        <a:t>H207</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LARGE GROUP</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1904</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34"/>
                  </a:ext>
                </a:extLst>
              </a:tr>
              <a:tr h="120256">
                <a:tc>
                  <a:txBody>
                    <a:bodyPr/>
                    <a:lstStyle/>
                    <a:p>
                      <a:pPr algn="l" fontAlgn="b"/>
                      <a:r>
                        <a:rPr lang="en-US" sz="700" u="none" strike="noStrike">
                          <a:effectLst/>
                        </a:rPr>
                        <a:t>H208</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READING</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655</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12</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35"/>
                  </a:ext>
                </a:extLst>
              </a:tr>
              <a:tr h="220310">
                <a:tc>
                  <a:txBody>
                    <a:bodyPr/>
                    <a:lstStyle/>
                    <a:p>
                      <a:pPr algn="l" fontAlgn="b"/>
                      <a:r>
                        <a:rPr lang="en-US" sz="700" u="none" strike="noStrike">
                          <a:effectLst/>
                        </a:rPr>
                        <a:t>H208A</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l" fontAlgn="b"/>
                      <a:r>
                        <a:rPr lang="en-US" sz="700" u="none" strike="noStrike">
                          <a:effectLst/>
                        </a:rPr>
                        <a:t>READING-TESTING/OFFICE</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r" fontAlgn="b"/>
                      <a:r>
                        <a:rPr lang="en-US" sz="700" u="none" strike="noStrike">
                          <a:effectLst/>
                        </a:rPr>
                        <a:t>116</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a:effectLst/>
                        </a:rPr>
                        <a:t> </a:t>
                      </a:r>
                      <a:endParaRPr lang="en-US" sz="700" b="0" i="0" u="none" strike="noStrike">
                        <a:solidFill>
                          <a:srgbClr val="000000"/>
                        </a:solidFill>
                        <a:effectLst/>
                        <a:latin typeface="Calibri" panose="020F0502020204030204" pitchFamily="34" charset="0"/>
                      </a:endParaRPr>
                    </a:p>
                  </a:txBody>
                  <a:tcPr marL="4570" marR="4570" marT="4570" marB="0" anchor="b"/>
                </a:tc>
                <a:tc>
                  <a:txBody>
                    <a:bodyPr/>
                    <a:lstStyle/>
                    <a:p>
                      <a:pPr algn="ctr" fontAlgn="b"/>
                      <a:r>
                        <a:rPr lang="en-US" sz="700" u="none" strike="noStrike" dirty="0">
                          <a:effectLst/>
                        </a:rPr>
                        <a:t>N/A</a:t>
                      </a:r>
                      <a:endParaRPr lang="en-US" sz="700" b="0" i="0" u="none" strike="noStrike" dirty="0">
                        <a:solidFill>
                          <a:srgbClr val="000000"/>
                        </a:solidFill>
                        <a:effectLst/>
                        <a:latin typeface="Calibri" panose="020F0502020204030204" pitchFamily="34" charset="0"/>
                      </a:endParaRPr>
                    </a:p>
                  </a:txBody>
                  <a:tcPr marL="4570" marR="4570" marT="4570" marB="0" anchor="b"/>
                </a:tc>
                <a:extLst>
                  <a:ext uri="{0D108BD9-81ED-4DB2-BD59-A6C34878D82A}">
                    <a16:rowId xmlns:a16="http://schemas.microsoft.com/office/drawing/2014/main" val="10036"/>
                  </a:ext>
                </a:extLst>
              </a:tr>
            </a:tbl>
          </a:graphicData>
        </a:graphic>
      </p:graphicFrame>
    </p:spTree>
    <p:extLst>
      <p:ext uri="{BB962C8B-B14F-4D97-AF65-F5344CB8AC3E}">
        <p14:creationId xmlns:p14="http://schemas.microsoft.com/office/powerpoint/2010/main" val="1248704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Full Space Inventory - BHS</a:t>
            </a:r>
          </a:p>
        </p:txBody>
      </p:sp>
      <p:sp>
        <p:nvSpPr>
          <p:cNvPr id="3" name="Content Placeholder 2"/>
          <p:cNvSpPr>
            <a:spLocks noGrp="1"/>
          </p:cNvSpPr>
          <p:nvPr>
            <p:ph idx="1"/>
          </p:nvPr>
        </p:nvSpPr>
        <p:spPr/>
        <p:txBody>
          <a:bodyPr/>
          <a:lstStyle/>
          <a:p>
            <a:endParaRPr lang="en-US" sz="2000" dirty="0"/>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887664777"/>
              </p:ext>
            </p:extLst>
          </p:nvPr>
        </p:nvGraphicFramePr>
        <p:xfrm>
          <a:off x="838201" y="1804692"/>
          <a:ext cx="10515598" cy="4384832"/>
        </p:xfrm>
        <a:graphic>
          <a:graphicData uri="http://schemas.openxmlformats.org/drawingml/2006/table">
            <a:tbl>
              <a:tblPr>
                <a:tableStyleId>{5C22544A-7EE6-4342-B048-85BDC9FD1C3A}</a:tableStyleId>
              </a:tblPr>
              <a:tblGrid>
                <a:gridCol w="1833612">
                  <a:extLst>
                    <a:ext uri="{9D8B030D-6E8A-4147-A177-3AD203B41FA5}">
                      <a16:colId xmlns:a16="http://schemas.microsoft.com/office/drawing/2014/main" val="20000"/>
                    </a:ext>
                  </a:extLst>
                </a:gridCol>
                <a:gridCol w="2791325">
                  <a:extLst>
                    <a:ext uri="{9D8B030D-6E8A-4147-A177-3AD203B41FA5}">
                      <a16:colId xmlns:a16="http://schemas.microsoft.com/office/drawing/2014/main" val="20001"/>
                    </a:ext>
                  </a:extLst>
                </a:gridCol>
                <a:gridCol w="924026">
                  <a:extLst>
                    <a:ext uri="{9D8B030D-6E8A-4147-A177-3AD203B41FA5}">
                      <a16:colId xmlns:a16="http://schemas.microsoft.com/office/drawing/2014/main" val="20002"/>
                    </a:ext>
                  </a:extLst>
                </a:gridCol>
                <a:gridCol w="1655545">
                  <a:extLst>
                    <a:ext uri="{9D8B030D-6E8A-4147-A177-3AD203B41FA5}">
                      <a16:colId xmlns:a16="http://schemas.microsoft.com/office/drawing/2014/main" val="20003"/>
                    </a:ext>
                  </a:extLst>
                </a:gridCol>
                <a:gridCol w="1655545">
                  <a:extLst>
                    <a:ext uri="{9D8B030D-6E8A-4147-A177-3AD203B41FA5}">
                      <a16:colId xmlns:a16="http://schemas.microsoft.com/office/drawing/2014/main" val="20004"/>
                    </a:ext>
                  </a:extLst>
                </a:gridCol>
                <a:gridCol w="1655545">
                  <a:extLst>
                    <a:ext uri="{9D8B030D-6E8A-4147-A177-3AD203B41FA5}">
                      <a16:colId xmlns:a16="http://schemas.microsoft.com/office/drawing/2014/main" val="20005"/>
                    </a:ext>
                  </a:extLst>
                </a:gridCol>
              </a:tblGrid>
              <a:tr h="138910">
                <a:tc>
                  <a:txBody>
                    <a:bodyPr/>
                    <a:lstStyle/>
                    <a:p>
                      <a:pPr algn="l" fontAlgn="b"/>
                      <a:r>
                        <a:rPr lang="en-US" sz="900" u="none" strike="noStrike">
                          <a:effectLst/>
                        </a:rPr>
                        <a:t>F102</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KITCHEN</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1581</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00"/>
                  </a:ext>
                </a:extLst>
              </a:tr>
              <a:tr h="138910">
                <a:tc>
                  <a:txBody>
                    <a:bodyPr/>
                    <a:lstStyle/>
                    <a:p>
                      <a:pPr algn="l" fontAlgn="b"/>
                      <a:r>
                        <a:rPr lang="en-US" sz="900" u="none" strike="noStrike">
                          <a:effectLst/>
                        </a:rPr>
                        <a:t>F103A</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CAFÉ STORAGE</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234</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01"/>
                  </a:ext>
                </a:extLst>
              </a:tr>
              <a:tr h="138910">
                <a:tc>
                  <a:txBody>
                    <a:bodyPr/>
                    <a:lstStyle/>
                    <a:p>
                      <a:pPr algn="l" fontAlgn="b"/>
                      <a:r>
                        <a:rPr lang="en-US" sz="900" u="none" strike="noStrike">
                          <a:effectLst/>
                        </a:rPr>
                        <a:t>F104</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CAFÉ OFFICE</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116</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02"/>
                  </a:ext>
                </a:extLst>
              </a:tr>
              <a:tr h="138910">
                <a:tc>
                  <a:txBody>
                    <a:bodyPr/>
                    <a:lstStyle/>
                    <a:p>
                      <a:pPr algn="l" fontAlgn="b"/>
                      <a:r>
                        <a:rPr lang="en-US" sz="900" u="none" strike="noStrike">
                          <a:effectLst/>
                        </a:rPr>
                        <a:t>F105</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CAFÉ OFFICE</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116</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03"/>
                  </a:ext>
                </a:extLst>
              </a:tr>
              <a:tr h="138910">
                <a:tc>
                  <a:txBody>
                    <a:bodyPr/>
                    <a:lstStyle/>
                    <a:p>
                      <a:pPr algn="l" fontAlgn="b"/>
                      <a:r>
                        <a:rPr lang="en-US" sz="900" u="none" strike="noStrike">
                          <a:effectLst/>
                        </a:rPr>
                        <a:t>F106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Café</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2732</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04"/>
                  </a:ext>
                </a:extLst>
              </a:tr>
              <a:tr h="138910">
                <a:tc>
                  <a:txBody>
                    <a:bodyPr/>
                    <a:lstStyle/>
                    <a:p>
                      <a:pPr algn="l" fontAlgn="b"/>
                      <a:r>
                        <a:rPr lang="en-US" sz="900" u="none" strike="noStrike">
                          <a:effectLst/>
                        </a:rPr>
                        <a:t>F110</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TEACHER'S ROOM</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684</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12</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05"/>
                  </a:ext>
                </a:extLst>
              </a:tr>
              <a:tr h="138910">
                <a:tc>
                  <a:txBody>
                    <a:bodyPr/>
                    <a:lstStyle/>
                    <a:p>
                      <a:pPr algn="l" fontAlgn="b"/>
                      <a:r>
                        <a:rPr lang="en-US" sz="900" u="none" strike="noStrike">
                          <a:effectLst/>
                        </a:rPr>
                        <a:t>F115</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SERVERY</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1179</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06"/>
                  </a:ext>
                </a:extLst>
              </a:tr>
              <a:tr h="138910">
                <a:tc>
                  <a:txBody>
                    <a:bodyPr/>
                    <a:lstStyle/>
                    <a:p>
                      <a:pPr algn="l" fontAlgn="b"/>
                      <a:r>
                        <a:rPr lang="en-US" sz="900" u="none" strike="noStrike">
                          <a:effectLst/>
                        </a:rPr>
                        <a:t>G101</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GYM</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8216</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07"/>
                  </a:ext>
                </a:extLst>
              </a:tr>
              <a:tr h="148409">
                <a:tc>
                  <a:txBody>
                    <a:bodyPr/>
                    <a:lstStyle/>
                    <a:p>
                      <a:pPr algn="l" fontAlgn="b"/>
                      <a:r>
                        <a:rPr lang="en-US" sz="900" u="none" strike="noStrike">
                          <a:effectLst/>
                        </a:rPr>
                        <a:t>G107</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WEIGHT ROOM</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2047</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08"/>
                  </a:ext>
                </a:extLst>
              </a:tr>
              <a:tr h="148409">
                <a:tc>
                  <a:txBody>
                    <a:bodyPr/>
                    <a:lstStyle/>
                    <a:p>
                      <a:pPr algn="l" fontAlgn="b"/>
                      <a:r>
                        <a:rPr lang="en-US" sz="900" u="none" strike="noStrike">
                          <a:effectLst/>
                        </a:rPr>
                        <a:t>G109</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DANCE STUDIO</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1709</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09"/>
                  </a:ext>
                </a:extLst>
              </a:tr>
              <a:tr h="148409">
                <a:tc>
                  <a:txBody>
                    <a:bodyPr/>
                    <a:lstStyle/>
                    <a:p>
                      <a:pPr algn="l" fontAlgn="b"/>
                      <a:r>
                        <a:rPr lang="en-US" sz="900" u="none" strike="noStrike">
                          <a:effectLst/>
                        </a:rPr>
                        <a:t>G110</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TRAINER RM</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360</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10"/>
                  </a:ext>
                </a:extLst>
              </a:tr>
              <a:tr h="148409">
                <a:tc>
                  <a:txBody>
                    <a:bodyPr/>
                    <a:lstStyle/>
                    <a:p>
                      <a:pPr algn="l" fontAlgn="b"/>
                      <a:r>
                        <a:rPr lang="en-US" sz="900" u="none" strike="noStrike">
                          <a:effectLst/>
                        </a:rPr>
                        <a:t>G114</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PE OFFICE</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473</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11"/>
                  </a:ext>
                </a:extLst>
              </a:tr>
              <a:tr h="148409">
                <a:tc>
                  <a:txBody>
                    <a:bodyPr/>
                    <a:lstStyle/>
                    <a:p>
                      <a:pPr algn="l" fontAlgn="b"/>
                      <a:r>
                        <a:rPr lang="en-US" sz="900" u="none" strike="noStrike">
                          <a:effectLst/>
                        </a:rPr>
                        <a:t>G114A</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PE CONF</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125</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12"/>
                  </a:ext>
                </a:extLst>
              </a:tr>
              <a:tr h="148409">
                <a:tc>
                  <a:txBody>
                    <a:bodyPr/>
                    <a:lstStyle/>
                    <a:p>
                      <a:pPr algn="l" fontAlgn="b"/>
                      <a:r>
                        <a:rPr lang="en-US" sz="900" u="none" strike="noStrike">
                          <a:effectLst/>
                        </a:rPr>
                        <a:t>G115</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ATH DIR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220</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13"/>
                  </a:ext>
                </a:extLst>
              </a:tr>
              <a:tr h="148409">
                <a:tc>
                  <a:txBody>
                    <a:bodyPr/>
                    <a:lstStyle/>
                    <a:p>
                      <a:pPr algn="l" fontAlgn="b"/>
                      <a:r>
                        <a:rPr lang="en-US" sz="900" u="none" strike="noStrike">
                          <a:effectLst/>
                        </a:rPr>
                        <a:t>G116</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ATH DIR ASST</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144</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14"/>
                  </a:ext>
                </a:extLst>
              </a:tr>
              <a:tr h="148409">
                <a:tc>
                  <a:txBody>
                    <a:bodyPr/>
                    <a:lstStyle/>
                    <a:p>
                      <a:pPr algn="l" fontAlgn="b"/>
                      <a:r>
                        <a:rPr lang="en-US" sz="900" u="none" strike="noStrike">
                          <a:effectLst/>
                        </a:rPr>
                        <a:t>H101</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PHYSICS</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1400</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22-24</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20</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15"/>
                  </a:ext>
                </a:extLst>
              </a:tr>
              <a:tr h="148409">
                <a:tc>
                  <a:txBody>
                    <a:bodyPr/>
                    <a:lstStyle/>
                    <a:p>
                      <a:pPr algn="l" fontAlgn="b"/>
                      <a:r>
                        <a:rPr lang="en-US" sz="900" u="none" strike="noStrike">
                          <a:effectLst/>
                        </a:rPr>
                        <a:t>H102</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PHYSICS</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1400</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22-24</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20</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16"/>
                  </a:ext>
                </a:extLst>
              </a:tr>
              <a:tr h="148409">
                <a:tc>
                  <a:txBody>
                    <a:bodyPr/>
                    <a:lstStyle/>
                    <a:p>
                      <a:pPr algn="l" fontAlgn="b"/>
                      <a:r>
                        <a:rPr lang="en-US" sz="900" u="none" strike="noStrike">
                          <a:effectLst/>
                        </a:rPr>
                        <a:t>H103</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PHYSICS</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1400</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22-24</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20</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17"/>
                  </a:ext>
                </a:extLst>
              </a:tr>
              <a:tr h="148409">
                <a:tc>
                  <a:txBody>
                    <a:bodyPr/>
                    <a:lstStyle/>
                    <a:p>
                      <a:pPr algn="l" fontAlgn="b"/>
                      <a:r>
                        <a:rPr lang="en-US" sz="900" u="none" strike="noStrike">
                          <a:effectLst/>
                        </a:rPr>
                        <a:t>H106</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BIO</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1200</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22-24</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15</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18"/>
                  </a:ext>
                </a:extLst>
              </a:tr>
              <a:tr h="148409">
                <a:tc>
                  <a:txBody>
                    <a:bodyPr/>
                    <a:lstStyle/>
                    <a:p>
                      <a:pPr algn="l" fontAlgn="b"/>
                      <a:r>
                        <a:rPr lang="en-US" sz="900" u="none" strike="noStrike">
                          <a:effectLst/>
                        </a:rPr>
                        <a:t>H107</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BIO</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1200</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22-24</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15</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19"/>
                  </a:ext>
                </a:extLst>
              </a:tr>
              <a:tr h="148409">
                <a:tc>
                  <a:txBody>
                    <a:bodyPr/>
                    <a:lstStyle/>
                    <a:p>
                      <a:pPr algn="l" fontAlgn="b"/>
                      <a:r>
                        <a:rPr lang="en-US" sz="900" u="none" strike="noStrike">
                          <a:effectLst/>
                        </a:rPr>
                        <a:t>H201</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ENG</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800</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24-28</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18</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20"/>
                  </a:ext>
                </a:extLst>
              </a:tr>
              <a:tr h="148409">
                <a:tc>
                  <a:txBody>
                    <a:bodyPr/>
                    <a:lstStyle/>
                    <a:p>
                      <a:pPr algn="l" fontAlgn="b"/>
                      <a:r>
                        <a:rPr lang="en-US" sz="900" u="none" strike="noStrike">
                          <a:effectLst/>
                        </a:rPr>
                        <a:t>H202</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ENG</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800</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24-28</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18</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21"/>
                  </a:ext>
                </a:extLst>
              </a:tr>
              <a:tr h="148409">
                <a:tc>
                  <a:txBody>
                    <a:bodyPr/>
                    <a:lstStyle/>
                    <a:p>
                      <a:pPr algn="l" fontAlgn="b"/>
                      <a:r>
                        <a:rPr lang="en-US" sz="900" u="none" strike="noStrike">
                          <a:effectLst/>
                        </a:rPr>
                        <a:t>H203</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ENG</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800</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24-28</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18</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22"/>
                  </a:ext>
                </a:extLst>
              </a:tr>
              <a:tr h="148409">
                <a:tc>
                  <a:txBody>
                    <a:bodyPr/>
                    <a:lstStyle/>
                    <a:p>
                      <a:pPr algn="l" fontAlgn="b"/>
                      <a:r>
                        <a:rPr lang="en-US" sz="900" u="none" strike="noStrike">
                          <a:effectLst/>
                        </a:rPr>
                        <a:t>H204</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SPED</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856</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24-28</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23"/>
                  </a:ext>
                </a:extLst>
              </a:tr>
              <a:tr h="148409">
                <a:tc>
                  <a:txBody>
                    <a:bodyPr/>
                    <a:lstStyle/>
                    <a:p>
                      <a:pPr algn="l" fontAlgn="b"/>
                      <a:r>
                        <a:rPr lang="en-US" sz="900" u="none" strike="noStrike">
                          <a:effectLst/>
                        </a:rPr>
                        <a:t>H205</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COMP LAB</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800</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24-28</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24"/>
                  </a:ext>
                </a:extLst>
              </a:tr>
              <a:tr h="148409">
                <a:tc>
                  <a:txBody>
                    <a:bodyPr/>
                    <a:lstStyle/>
                    <a:p>
                      <a:pPr algn="l" fontAlgn="b"/>
                      <a:r>
                        <a:rPr lang="en-US" sz="900" u="none" strike="noStrike">
                          <a:effectLst/>
                        </a:rPr>
                        <a:t>H206</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HEALTH</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800</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24-28</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16</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25"/>
                  </a:ext>
                </a:extLst>
              </a:tr>
              <a:tr h="148409">
                <a:tc>
                  <a:txBody>
                    <a:bodyPr/>
                    <a:lstStyle/>
                    <a:p>
                      <a:pPr algn="l" fontAlgn="b"/>
                      <a:r>
                        <a:rPr lang="en-US" sz="900" u="none" strike="noStrike">
                          <a:effectLst/>
                        </a:rPr>
                        <a:t>H207</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LARGE GROUP</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1904</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26"/>
                  </a:ext>
                </a:extLst>
              </a:tr>
              <a:tr h="148409">
                <a:tc>
                  <a:txBody>
                    <a:bodyPr/>
                    <a:lstStyle/>
                    <a:p>
                      <a:pPr algn="l" fontAlgn="b"/>
                      <a:r>
                        <a:rPr lang="en-US" sz="900" u="none" strike="noStrike">
                          <a:effectLst/>
                        </a:rPr>
                        <a:t>H208</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READING</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655</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12</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27"/>
                  </a:ext>
                </a:extLst>
              </a:tr>
              <a:tr h="271884">
                <a:tc>
                  <a:txBody>
                    <a:bodyPr/>
                    <a:lstStyle/>
                    <a:p>
                      <a:pPr algn="l" fontAlgn="b"/>
                      <a:r>
                        <a:rPr lang="en-US" sz="900" u="none" strike="noStrike">
                          <a:effectLst/>
                        </a:rPr>
                        <a:t>H208A</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READING-TESTING/OFFICE</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r" fontAlgn="b"/>
                      <a:r>
                        <a:rPr lang="en-US" sz="900" u="none" strike="noStrike">
                          <a:effectLst/>
                        </a:rPr>
                        <a:t>116</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5936" marR="5936" marT="5936" marB="0" anchor="b"/>
                </a:tc>
                <a:tc>
                  <a:txBody>
                    <a:bodyPr/>
                    <a:lstStyle/>
                    <a:p>
                      <a:pPr algn="ctr"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5936" marR="5936" marT="5936" marB="0" anchor="b"/>
                </a:tc>
                <a:extLst>
                  <a:ext uri="{0D108BD9-81ED-4DB2-BD59-A6C34878D82A}">
                    <a16:rowId xmlns:a16="http://schemas.microsoft.com/office/drawing/2014/main" val="10028"/>
                  </a:ext>
                </a:extLst>
              </a:tr>
            </a:tbl>
          </a:graphicData>
        </a:graphic>
      </p:graphicFrame>
    </p:spTree>
    <p:extLst>
      <p:ext uri="{BB962C8B-B14F-4D97-AF65-F5344CB8AC3E}">
        <p14:creationId xmlns:p14="http://schemas.microsoft.com/office/powerpoint/2010/main" val="796093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Space Utilization - Summary</a:t>
            </a:r>
          </a:p>
        </p:txBody>
      </p:sp>
      <p:sp>
        <p:nvSpPr>
          <p:cNvPr id="3" name="Content Placeholder 2"/>
          <p:cNvSpPr>
            <a:spLocks noGrp="1"/>
          </p:cNvSpPr>
          <p:nvPr>
            <p:ph idx="1"/>
          </p:nvPr>
        </p:nvSpPr>
        <p:spPr/>
        <p:txBody>
          <a:bodyPr/>
          <a:lstStyle/>
          <a:p>
            <a:r>
              <a:rPr lang="en-US" sz="2000" dirty="0"/>
              <a:t>The purpose of the space study was to verify the raw square footage that exists within each of our four school buildings. Classroom capacity was calculated utilizing the 6ft social distancing protocol currently in place. Actual classroom set ups have now taken places at all four schools. </a:t>
            </a:r>
          </a:p>
          <a:p>
            <a:pPr marL="0" indent="0">
              <a:buNone/>
            </a:pPr>
            <a:endParaRPr lang="en-US" sz="2000" dirty="0"/>
          </a:p>
          <a:p>
            <a:r>
              <a:rPr lang="en-US" sz="2000" dirty="0"/>
              <a:t>Non-traditional spaces, such as the gyms, cafes, and libraries were explored for space utilization, however, more input from the schools staff would be needed for the kind of space use. These spaces, although they are big in square footage,  they may have limitations in use.</a:t>
            </a:r>
          </a:p>
          <a:p>
            <a:endParaRPr lang="en-US" dirty="0"/>
          </a:p>
          <a:p>
            <a:r>
              <a:rPr lang="en-US" sz="2000" dirty="0"/>
              <a:t>Please note that all classroom set ups, especially at Davis School, assume individual student desks and the removal of classroom equipment including teacher desks, book shelves, and other classroom items. These items would need to be stored outside the classroom.</a:t>
            </a:r>
          </a:p>
          <a:p>
            <a:endParaRPr lang="en-US" dirty="0"/>
          </a:p>
        </p:txBody>
      </p:sp>
    </p:spTree>
    <p:extLst>
      <p:ext uri="{BB962C8B-B14F-4D97-AF65-F5344CB8AC3E}">
        <p14:creationId xmlns:p14="http://schemas.microsoft.com/office/powerpoint/2010/main" val="3723875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Conclusion</a:t>
            </a:r>
          </a:p>
        </p:txBody>
      </p:sp>
      <p:sp>
        <p:nvSpPr>
          <p:cNvPr id="3" name="Content Placeholder 2"/>
          <p:cNvSpPr>
            <a:spLocks noGrp="1"/>
          </p:cNvSpPr>
          <p:nvPr>
            <p:ph idx="1"/>
          </p:nvPr>
        </p:nvSpPr>
        <p:spPr/>
        <p:txBody>
          <a:bodyPr/>
          <a:lstStyle/>
          <a:p>
            <a:endParaRPr lang="en-US" sz="2000" dirty="0"/>
          </a:p>
          <a:p>
            <a:endParaRPr lang="en-US" dirty="0"/>
          </a:p>
          <a:p>
            <a:r>
              <a:rPr lang="en-US" dirty="0"/>
              <a:t>The capacity analysis will continue in conjunction with school and district leaders as they refine space needs going forward.</a:t>
            </a:r>
          </a:p>
        </p:txBody>
      </p:sp>
    </p:spTree>
    <p:extLst>
      <p:ext uri="{BB962C8B-B14F-4D97-AF65-F5344CB8AC3E}">
        <p14:creationId xmlns:p14="http://schemas.microsoft.com/office/powerpoint/2010/main" val="4133540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THANK YOU</a:t>
            </a:r>
          </a:p>
        </p:txBody>
      </p:sp>
      <p:sp>
        <p:nvSpPr>
          <p:cNvPr id="3" name="Content Placeholder 2"/>
          <p:cNvSpPr>
            <a:spLocks noGrp="1"/>
          </p:cNvSpPr>
          <p:nvPr>
            <p:ph idx="1"/>
          </p:nvPr>
        </p:nvSpPr>
        <p:spPr/>
        <p:txBody>
          <a:bodyPr/>
          <a:lstStyle/>
          <a:p>
            <a:endParaRPr lang="en-US" sz="2000" dirty="0"/>
          </a:p>
          <a:p>
            <a:r>
              <a:rPr lang="en-US" dirty="0"/>
              <a:t>Questions ??</a:t>
            </a:r>
          </a:p>
          <a:p>
            <a:pPr marL="0" indent="0">
              <a:buNone/>
            </a:pPr>
            <a:endParaRPr lang="en-US" dirty="0"/>
          </a:p>
          <a:p>
            <a:endParaRPr lang="en-US" dirty="0"/>
          </a:p>
        </p:txBody>
      </p:sp>
    </p:spTree>
    <p:extLst>
      <p:ext uri="{BB962C8B-B14F-4D97-AF65-F5344CB8AC3E}">
        <p14:creationId xmlns:p14="http://schemas.microsoft.com/office/powerpoint/2010/main" val="397733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Davis School</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690688"/>
            <a:ext cx="3558309" cy="42381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967" y="1690688"/>
            <a:ext cx="5650852" cy="4238138"/>
          </a:xfrm>
          <a:prstGeom prst="rect">
            <a:avLst/>
          </a:prstGeom>
        </p:spPr>
      </p:pic>
      <p:sp>
        <p:nvSpPr>
          <p:cNvPr id="3" name="TextBox 2"/>
          <p:cNvSpPr txBox="1"/>
          <p:nvPr/>
        </p:nvSpPr>
        <p:spPr>
          <a:xfrm>
            <a:off x="1006764" y="6086764"/>
            <a:ext cx="2669309" cy="369332"/>
          </a:xfrm>
          <a:prstGeom prst="rect">
            <a:avLst/>
          </a:prstGeom>
          <a:noFill/>
        </p:spPr>
        <p:txBody>
          <a:bodyPr wrap="square" rtlCol="0">
            <a:spAutoFit/>
          </a:bodyPr>
          <a:lstStyle/>
          <a:p>
            <a:r>
              <a:rPr lang="en-US" dirty="0"/>
              <a:t>Current Set Up</a:t>
            </a:r>
          </a:p>
        </p:txBody>
      </p:sp>
      <p:sp>
        <p:nvSpPr>
          <p:cNvPr id="6" name="TextBox 5"/>
          <p:cNvSpPr txBox="1"/>
          <p:nvPr/>
        </p:nvSpPr>
        <p:spPr>
          <a:xfrm>
            <a:off x="5061527" y="6086764"/>
            <a:ext cx="2854037" cy="646331"/>
          </a:xfrm>
          <a:prstGeom prst="rect">
            <a:avLst/>
          </a:prstGeom>
          <a:noFill/>
        </p:spPr>
        <p:txBody>
          <a:bodyPr wrap="square" rtlCol="0">
            <a:spAutoFit/>
          </a:bodyPr>
          <a:lstStyle/>
          <a:p>
            <a:r>
              <a:rPr lang="en-US" dirty="0"/>
              <a:t>New Set Up –Assuming Individual Desks (16-18)</a:t>
            </a:r>
          </a:p>
        </p:txBody>
      </p:sp>
    </p:spTree>
    <p:extLst>
      <p:ext uri="{BB962C8B-B14F-4D97-AF65-F5344CB8AC3E}">
        <p14:creationId xmlns:p14="http://schemas.microsoft.com/office/powerpoint/2010/main" val="936990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Lane School</a:t>
            </a:r>
          </a:p>
        </p:txBody>
      </p:sp>
      <p:sp>
        <p:nvSpPr>
          <p:cNvPr id="3" name="Content Placeholder 2"/>
          <p:cNvSpPr>
            <a:spLocks noGrp="1"/>
          </p:cNvSpPr>
          <p:nvPr>
            <p:ph idx="1"/>
          </p:nvPr>
        </p:nvSpPr>
        <p:spPr/>
        <p:txBody>
          <a:bodyPr/>
          <a:lstStyle/>
          <a:p>
            <a:endParaRPr lang="en-US" sz="20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056" y="2178194"/>
            <a:ext cx="4670508" cy="3502881"/>
          </a:xfrm>
          <a:prstGeom prst="rect">
            <a:avLst/>
          </a:prstGeom>
        </p:spPr>
      </p:pic>
      <p:sp>
        <p:nvSpPr>
          <p:cNvPr id="5" name="TextBox 4"/>
          <p:cNvSpPr txBox="1"/>
          <p:nvPr/>
        </p:nvSpPr>
        <p:spPr>
          <a:xfrm>
            <a:off x="979055" y="5816012"/>
            <a:ext cx="1616363" cy="369332"/>
          </a:xfrm>
          <a:prstGeom prst="rect">
            <a:avLst/>
          </a:prstGeom>
          <a:noFill/>
        </p:spPr>
        <p:txBody>
          <a:bodyPr wrap="square" rtlCol="0">
            <a:spAutoFit/>
          </a:bodyPr>
          <a:lstStyle/>
          <a:p>
            <a:r>
              <a:rPr lang="en-US" dirty="0"/>
              <a:t>RM 237 (18+)</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620" y="2178194"/>
            <a:ext cx="4670508" cy="3502881"/>
          </a:xfrm>
          <a:prstGeom prst="rect">
            <a:avLst/>
          </a:prstGeom>
        </p:spPr>
      </p:pic>
    </p:spTree>
    <p:extLst>
      <p:ext uri="{BB962C8B-B14F-4D97-AF65-F5344CB8AC3E}">
        <p14:creationId xmlns:p14="http://schemas.microsoft.com/office/powerpoint/2010/main" val="2579753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Lane School</a:t>
            </a:r>
          </a:p>
        </p:txBody>
      </p:sp>
      <p:sp>
        <p:nvSpPr>
          <p:cNvPr id="3" name="Content Placeholder 2"/>
          <p:cNvSpPr>
            <a:spLocks noGrp="1"/>
          </p:cNvSpPr>
          <p:nvPr>
            <p:ph idx="1"/>
          </p:nvPr>
        </p:nvSpPr>
        <p:spPr/>
        <p:txBody>
          <a:bodyPr/>
          <a:lstStyle/>
          <a:p>
            <a:pPr marL="0" indent="0">
              <a:buNone/>
            </a:pPr>
            <a:endParaRPr lang="en-US" sz="2000" dirty="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4457506" cy="334313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436" y="1676835"/>
            <a:ext cx="4470400" cy="3352800"/>
          </a:xfrm>
          <a:prstGeom prst="rect">
            <a:avLst/>
          </a:prstGeom>
        </p:spPr>
      </p:pic>
      <p:sp>
        <p:nvSpPr>
          <p:cNvPr id="7" name="TextBox 6"/>
          <p:cNvSpPr txBox="1"/>
          <p:nvPr/>
        </p:nvSpPr>
        <p:spPr>
          <a:xfrm>
            <a:off x="838200" y="5164571"/>
            <a:ext cx="1720273" cy="369332"/>
          </a:xfrm>
          <a:prstGeom prst="rect">
            <a:avLst/>
          </a:prstGeom>
          <a:noFill/>
        </p:spPr>
        <p:txBody>
          <a:bodyPr wrap="square" rtlCol="0">
            <a:spAutoFit/>
          </a:bodyPr>
          <a:lstStyle/>
          <a:p>
            <a:r>
              <a:rPr lang="en-US" dirty="0"/>
              <a:t>Room 234 (18+) </a:t>
            </a:r>
          </a:p>
        </p:txBody>
      </p:sp>
      <p:sp>
        <p:nvSpPr>
          <p:cNvPr id="9" name="TextBox 8"/>
          <p:cNvSpPr txBox="1"/>
          <p:nvPr/>
        </p:nvSpPr>
        <p:spPr>
          <a:xfrm>
            <a:off x="6308436" y="5164571"/>
            <a:ext cx="2922531" cy="369332"/>
          </a:xfrm>
          <a:prstGeom prst="rect">
            <a:avLst/>
          </a:prstGeom>
          <a:noFill/>
        </p:spPr>
        <p:txBody>
          <a:bodyPr wrap="none" rtlCol="0">
            <a:spAutoFit/>
          </a:bodyPr>
          <a:lstStyle/>
          <a:p>
            <a:r>
              <a:rPr lang="en-US" dirty="0"/>
              <a:t>Computer Lab aka MPR (18+)</a:t>
            </a:r>
          </a:p>
        </p:txBody>
      </p:sp>
    </p:spTree>
    <p:extLst>
      <p:ext uri="{BB962C8B-B14F-4D97-AF65-F5344CB8AC3E}">
        <p14:creationId xmlns:p14="http://schemas.microsoft.com/office/powerpoint/2010/main" val="3900296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BB7C7-ECC5-4994-B480-D6E7FC4544DF}"/>
              </a:ext>
            </a:extLst>
          </p:cNvPr>
          <p:cNvSpPr>
            <a:spLocks noGrp="1"/>
          </p:cNvSpPr>
          <p:nvPr>
            <p:ph type="title"/>
          </p:nvPr>
        </p:nvSpPr>
        <p:spPr/>
        <p:txBody>
          <a:bodyPr/>
          <a:lstStyle/>
          <a:p>
            <a:pPr algn="ctr"/>
            <a:r>
              <a:rPr lang="en-US" dirty="0"/>
              <a:t>Lane Demo Classroom</a:t>
            </a:r>
          </a:p>
        </p:txBody>
      </p:sp>
      <p:pic>
        <p:nvPicPr>
          <p:cNvPr id="4" name="IMG_5230 (3)">
            <a:hlinkClick r:id="" action="ppaction://media"/>
            <a:extLst>
              <a:ext uri="{FF2B5EF4-FFF2-40B4-BE49-F238E27FC236}">
                <a16:creationId xmlns:a16="http://schemas.microsoft.com/office/drawing/2014/main" id="{120A9F2D-E431-41EA-A7B5-9370BAC7981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12054" y="1825625"/>
            <a:ext cx="8922521" cy="4351338"/>
          </a:xfrm>
        </p:spPr>
      </p:pic>
    </p:spTree>
    <p:extLst>
      <p:ext uri="{BB962C8B-B14F-4D97-AF65-F5344CB8AC3E}">
        <p14:creationId xmlns:p14="http://schemas.microsoft.com/office/powerpoint/2010/main" val="86703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Full Space Inventory - Davis</a:t>
            </a:r>
          </a:p>
        </p:txBody>
      </p:sp>
      <p:sp>
        <p:nvSpPr>
          <p:cNvPr id="3" name="Content Placeholder 2"/>
          <p:cNvSpPr>
            <a:spLocks noGrp="1"/>
          </p:cNvSpPr>
          <p:nvPr>
            <p:ph idx="1"/>
          </p:nvPr>
        </p:nvSpPr>
        <p:spPr/>
        <p:txBody>
          <a:bodyPr/>
          <a:lstStyle/>
          <a:p>
            <a:endParaRPr lang="en-US" sz="2000" dirty="0"/>
          </a:p>
          <a:p>
            <a:endParaRPr lang="en-US" dirty="0"/>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69134568"/>
              </p:ext>
            </p:extLst>
          </p:nvPr>
        </p:nvGraphicFramePr>
        <p:xfrm>
          <a:off x="364376" y="1690688"/>
          <a:ext cx="11547765" cy="4626990"/>
        </p:xfrm>
        <a:graphic>
          <a:graphicData uri="http://schemas.openxmlformats.org/drawingml/2006/table">
            <a:tbl>
              <a:tblPr>
                <a:tableStyleId>{5C22544A-7EE6-4342-B048-85BDC9FD1C3A}</a:tableStyleId>
              </a:tblPr>
              <a:tblGrid>
                <a:gridCol w="868447">
                  <a:extLst>
                    <a:ext uri="{9D8B030D-6E8A-4147-A177-3AD203B41FA5}">
                      <a16:colId xmlns:a16="http://schemas.microsoft.com/office/drawing/2014/main" val="20000"/>
                    </a:ext>
                  </a:extLst>
                </a:gridCol>
                <a:gridCol w="868447">
                  <a:extLst>
                    <a:ext uri="{9D8B030D-6E8A-4147-A177-3AD203B41FA5}">
                      <a16:colId xmlns:a16="http://schemas.microsoft.com/office/drawing/2014/main" val="20001"/>
                    </a:ext>
                  </a:extLst>
                </a:gridCol>
                <a:gridCol w="868447">
                  <a:extLst>
                    <a:ext uri="{9D8B030D-6E8A-4147-A177-3AD203B41FA5}">
                      <a16:colId xmlns:a16="http://schemas.microsoft.com/office/drawing/2014/main" val="20002"/>
                    </a:ext>
                  </a:extLst>
                </a:gridCol>
                <a:gridCol w="868447">
                  <a:extLst>
                    <a:ext uri="{9D8B030D-6E8A-4147-A177-3AD203B41FA5}">
                      <a16:colId xmlns:a16="http://schemas.microsoft.com/office/drawing/2014/main" val="20003"/>
                    </a:ext>
                  </a:extLst>
                </a:gridCol>
                <a:gridCol w="868447">
                  <a:extLst>
                    <a:ext uri="{9D8B030D-6E8A-4147-A177-3AD203B41FA5}">
                      <a16:colId xmlns:a16="http://schemas.microsoft.com/office/drawing/2014/main" val="20004"/>
                    </a:ext>
                  </a:extLst>
                </a:gridCol>
                <a:gridCol w="868447">
                  <a:extLst>
                    <a:ext uri="{9D8B030D-6E8A-4147-A177-3AD203B41FA5}">
                      <a16:colId xmlns:a16="http://schemas.microsoft.com/office/drawing/2014/main" val="20005"/>
                    </a:ext>
                  </a:extLst>
                </a:gridCol>
                <a:gridCol w="868447">
                  <a:extLst>
                    <a:ext uri="{9D8B030D-6E8A-4147-A177-3AD203B41FA5}">
                      <a16:colId xmlns:a16="http://schemas.microsoft.com/office/drawing/2014/main" val="20006"/>
                    </a:ext>
                  </a:extLst>
                </a:gridCol>
                <a:gridCol w="871313">
                  <a:extLst>
                    <a:ext uri="{9D8B030D-6E8A-4147-A177-3AD203B41FA5}">
                      <a16:colId xmlns:a16="http://schemas.microsoft.com/office/drawing/2014/main" val="20007"/>
                    </a:ext>
                  </a:extLst>
                </a:gridCol>
                <a:gridCol w="1456010">
                  <a:extLst>
                    <a:ext uri="{9D8B030D-6E8A-4147-A177-3AD203B41FA5}">
                      <a16:colId xmlns:a16="http://schemas.microsoft.com/office/drawing/2014/main" val="20008"/>
                    </a:ext>
                  </a:extLst>
                </a:gridCol>
                <a:gridCol w="871313">
                  <a:extLst>
                    <a:ext uri="{9D8B030D-6E8A-4147-A177-3AD203B41FA5}">
                      <a16:colId xmlns:a16="http://schemas.microsoft.com/office/drawing/2014/main" val="20009"/>
                    </a:ext>
                  </a:extLst>
                </a:gridCol>
                <a:gridCol w="1398687">
                  <a:extLst>
                    <a:ext uri="{9D8B030D-6E8A-4147-A177-3AD203B41FA5}">
                      <a16:colId xmlns:a16="http://schemas.microsoft.com/office/drawing/2014/main" val="20010"/>
                    </a:ext>
                  </a:extLst>
                </a:gridCol>
                <a:gridCol w="871313">
                  <a:extLst>
                    <a:ext uri="{9D8B030D-6E8A-4147-A177-3AD203B41FA5}">
                      <a16:colId xmlns:a16="http://schemas.microsoft.com/office/drawing/2014/main" val="20011"/>
                    </a:ext>
                  </a:extLst>
                </a:gridCol>
              </a:tblGrid>
              <a:tr h="195114">
                <a:tc gridSpan="7">
                  <a:txBody>
                    <a:bodyPr/>
                    <a:lstStyle/>
                    <a:p>
                      <a:pPr algn="l" fontAlgn="b"/>
                      <a:r>
                        <a:rPr lang="en-US" sz="800" u="none" strike="noStrike">
                          <a:effectLst/>
                        </a:rPr>
                        <a:t>The 6 foot room capacity is based on getting all new desks.  If we don't the room capacity is 13 for most classrooms</a:t>
                      </a:r>
                      <a:endParaRPr lang="en-US" sz="800" b="0" i="0" u="none" strike="noStrike">
                        <a:solidFill>
                          <a:srgbClr val="000000"/>
                        </a:solidFill>
                        <a:effectLst/>
                        <a:latin typeface="Arial" panose="020B0604020202020204" pitchFamily="34" charset="0"/>
                      </a:endParaRPr>
                    </a:p>
                  </a:txBody>
                  <a:tcPr marL="7816" marR="7816" marT="7816"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00"/>
                  </a:ext>
                </a:extLst>
              </a:tr>
              <a:tr h="195114">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01"/>
                  </a:ext>
                </a:extLst>
              </a:tr>
              <a:tr h="195114">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02"/>
                  </a:ext>
                </a:extLst>
              </a:tr>
              <a:tr h="195114">
                <a:tc>
                  <a:txBody>
                    <a:bodyPr/>
                    <a:lstStyle/>
                    <a:p>
                      <a:pPr algn="l" fontAlgn="b"/>
                      <a:r>
                        <a:rPr lang="en-US" sz="800" u="none" strike="noStrike">
                          <a:effectLst/>
                        </a:rPr>
                        <a:t>Preschool</a:t>
                      </a:r>
                      <a:endParaRPr lang="en-US" sz="800" b="1"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1"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Kindergarten </a:t>
                      </a:r>
                      <a:endParaRPr lang="en-US" sz="800" b="1"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1"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1st grade</a:t>
                      </a:r>
                      <a:endParaRPr lang="en-US" sz="800" b="1"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1"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2nd grade</a:t>
                      </a:r>
                      <a:endParaRPr lang="en-US" sz="800" b="1"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1"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additional rooms</a:t>
                      </a:r>
                      <a:endParaRPr lang="en-US" sz="800" b="1"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1"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small offices</a:t>
                      </a:r>
                      <a:endParaRPr lang="en-US" sz="800" b="1"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1"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03"/>
                  </a:ext>
                </a:extLst>
              </a:tr>
              <a:tr h="195114">
                <a:tc>
                  <a:txBody>
                    <a:bodyPr/>
                    <a:lstStyle/>
                    <a:p>
                      <a:pPr algn="l" fontAlgn="b"/>
                      <a:r>
                        <a:rPr lang="en-US" sz="800" u="none" strike="noStrike">
                          <a:effectLst/>
                        </a:rPr>
                        <a:t>room number</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6 feet capacity</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room number</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6 feet capacity</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room number</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6 feet capacity</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room number</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6 feet capacity</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room #/current role</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6 feet capacity</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04"/>
                  </a:ext>
                </a:extLst>
              </a:tr>
              <a:tr h="306608">
                <a:tc>
                  <a:txBody>
                    <a:bodyPr/>
                    <a:lstStyle/>
                    <a:p>
                      <a:pPr algn="r" fontAlgn="b"/>
                      <a:r>
                        <a:rPr lang="en-US" sz="800" u="none" strike="noStrike">
                          <a:effectLst/>
                        </a:rPr>
                        <a:t>177</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114</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120</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112</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116 / sail &amp; Sped intervention</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05"/>
                  </a:ext>
                </a:extLst>
              </a:tr>
              <a:tr h="195114">
                <a:tc>
                  <a:txBody>
                    <a:bodyPr/>
                    <a:lstStyle/>
                    <a:p>
                      <a:pPr algn="r" fontAlgn="b"/>
                      <a:r>
                        <a:rPr lang="en-US" sz="800" u="none" strike="noStrike">
                          <a:effectLst/>
                        </a:rPr>
                        <a:t>178</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123</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124</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113</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156 / SAIL 2</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10</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118 / counseling</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4</a:t>
                      </a:r>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06"/>
                  </a:ext>
                </a:extLst>
              </a:tr>
              <a:tr h="195114">
                <a:tc>
                  <a:txBody>
                    <a:bodyPr/>
                    <a:lstStyle/>
                    <a:p>
                      <a:pPr algn="r" fontAlgn="b"/>
                      <a:r>
                        <a:rPr lang="en-US" sz="800" u="none" strike="noStrike">
                          <a:effectLst/>
                        </a:rPr>
                        <a:t>179</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133</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213</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131</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228 &amp; 229 / Bridge</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5</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146 / counseling</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4</a:t>
                      </a:r>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07"/>
                  </a:ext>
                </a:extLst>
              </a:tr>
              <a:tr h="195114">
                <a:tc>
                  <a:txBody>
                    <a:bodyPr/>
                    <a:lstStyle/>
                    <a:p>
                      <a:pPr algn="r" fontAlgn="b"/>
                      <a:r>
                        <a:rPr lang="en-US" sz="800" u="none" strike="noStrike">
                          <a:effectLst/>
                        </a:rPr>
                        <a:t>182</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134</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214</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132</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119 / EL pull out</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4</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147A / counseling</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5</a:t>
                      </a:r>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08"/>
                  </a:ext>
                </a:extLst>
              </a:tr>
              <a:tr h="195114">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135</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231</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215</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230 / Reading pull out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148 A / PA office</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a:t>
                      </a:r>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09"/>
                  </a:ext>
                </a:extLst>
              </a:tr>
              <a:tr h="195114">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241</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b="1" u="none" strike="noStrike" dirty="0">
                          <a:solidFill>
                            <a:schemeClr val="tx1"/>
                          </a:solidFill>
                          <a:effectLst/>
                        </a:rPr>
                        <a:t>232</a:t>
                      </a:r>
                      <a:endParaRPr lang="en-US" sz="800" b="1" i="0" u="none" strike="noStrike" dirty="0">
                        <a:solidFill>
                          <a:schemeClr val="tx1"/>
                        </a:solidFill>
                        <a:effectLst/>
                        <a:latin typeface="Arial" panose="020B0604020202020204" pitchFamily="34" charset="0"/>
                      </a:endParaRPr>
                    </a:p>
                  </a:txBody>
                  <a:tcPr marL="7816" marR="7816" marT="7816" marB="0" anchor="b">
                    <a:solidFill>
                      <a:srgbClr val="FFFF00"/>
                    </a:solidFill>
                  </a:tcPr>
                </a:tc>
                <a:tc>
                  <a:txBody>
                    <a:bodyPr/>
                    <a:lstStyle/>
                    <a:p>
                      <a:pPr algn="r" fontAlgn="b"/>
                      <a:r>
                        <a:rPr lang="en-US" sz="800" b="1" u="none" strike="noStrike" dirty="0">
                          <a:solidFill>
                            <a:schemeClr val="tx1"/>
                          </a:solidFill>
                          <a:effectLst/>
                        </a:rPr>
                        <a:t>16</a:t>
                      </a:r>
                      <a:endParaRPr lang="en-US" sz="800" b="1" i="0" u="none" strike="noStrike" dirty="0">
                        <a:solidFill>
                          <a:schemeClr val="tx1"/>
                        </a:solidFill>
                        <a:effectLst/>
                        <a:latin typeface="Arial" panose="020B0604020202020204" pitchFamily="34" charset="0"/>
                      </a:endParaRPr>
                    </a:p>
                  </a:txBody>
                  <a:tcPr marL="7816" marR="7816" marT="7816" marB="0" anchor="b">
                    <a:solidFill>
                      <a:srgbClr val="FFFF00"/>
                    </a:solidFill>
                  </a:tcPr>
                </a:tc>
                <a:tc>
                  <a:txBody>
                    <a:bodyPr/>
                    <a:lstStyle/>
                    <a:p>
                      <a:pPr algn="r" fontAlgn="b"/>
                      <a:r>
                        <a:rPr lang="en-US" sz="800" u="none" strike="noStrike">
                          <a:effectLst/>
                        </a:rPr>
                        <a:t>216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148 B / PA office</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a:t>
                      </a:r>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10"/>
                  </a:ext>
                </a:extLst>
              </a:tr>
              <a:tr h="195114">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242</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233</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234</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115 CASE / K-2</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149 / school pyschologist</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a:t>
                      </a:r>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11"/>
                  </a:ext>
                </a:extLst>
              </a:tr>
              <a:tr h="195114">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243</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dirty="0">
                          <a:effectLst/>
                        </a:rPr>
                        <a:t>248</a:t>
                      </a:r>
                      <a:endParaRPr lang="en-US" sz="800" b="0" i="0" u="none" strike="noStrike" dirty="0">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235</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121 CASE / Preschool</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180 / speech</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a:t>
                      </a:r>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12"/>
                  </a:ext>
                </a:extLst>
              </a:tr>
              <a:tr h="195114">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244</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249</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240</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180 a / speech</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a:t>
                      </a:r>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13"/>
                  </a:ext>
                </a:extLst>
              </a:tr>
              <a:tr h="195114">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245</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117 / sail</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246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Cafeteria</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183 / ot or speech</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a:t>
                      </a:r>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14"/>
                  </a:ext>
                </a:extLst>
              </a:tr>
              <a:tr h="306608">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122 CASE / Preschool</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217 / music</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dirty="0">
                          <a:effectLst/>
                        </a:rPr>
                        <a:t>16</a:t>
                      </a:r>
                      <a:endParaRPr lang="en-US" sz="800" b="0" i="0" u="none" strike="noStrike" dirty="0">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236 / art</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Gym</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186 / OT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a:t>
                      </a:r>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15"/>
                  </a:ext>
                </a:extLst>
              </a:tr>
              <a:tr h="306608">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136 / bridge (no bathroom)</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16</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Library</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186 A / OT</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a:t>
                      </a:r>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16"/>
                  </a:ext>
                </a:extLst>
              </a:tr>
              <a:tr h="195114">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186 b / motor room</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a:t>
                      </a:r>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17"/>
                  </a:ext>
                </a:extLst>
              </a:tr>
              <a:tr h="195114">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a:t>
                      </a:r>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18"/>
                  </a:ext>
                </a:extLst>
              </a:tr>
              <a:tr h="195114">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remote</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20</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remote</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22</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remote</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22</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a:t>
                      </a:r>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19"/>
                  </a:ext>
                </a:extLst>
              </a:tr>
              <a:tr h="195114">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3</a:t>
                      </a:r>
                      <a:endParaRPr lang="en-US" sz="800" b="0" i="0" u="none" strike="noStrike">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20"/>
                  </a:ext>
                </a:extLst>
              </a:tr>
              <a:tr h="195114">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TOTAL</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212</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TOTAL</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198</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r" fontAlgn="b"/>
                      <a:r>
                        <a:rPr lang="en-US" sz="800" u="none" strike="noStrike">
                          <a:effectLst/>
                        </a:rPr>
                        <a:t>198</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7816" marR="7816" marT="7816" marB="0" anchor="b"/>
                </a:tc>
                <a:tc>
                  <a:txBody>
                    <a:bodyPr/>
                    <a:lstStyle/>
                    <a:p>
                      <a:pPr algn="l" fontAlgn="b"/>
                      <a:r>
                        <a:rPr lang="en-US" sz="800" u="none" strike="noStrike" dirty="0">
                          <a:effectLst/>
                        </a:rPr>
                        <a:t> </a:t>
                      </a:r>
                      <a:endParaRPr lang="en-US" sz="800" b="0" i="0" u="none" strike="noStrike" dirty="0">
                        <a:solidFill>
                          <a:srgbClr val="000000"/>
                        </a:solidFill>
                        <a:effectLst/>
                        <a:latin typeface="Arial" panose="020B0604020202020204" pitchFamily="34" charset="0"/>
                      </a:endParaRPr>
                    </a:p>
                  </a:txBody>
                  <a:tcPr marL="7816" marR="7816" marT="7816" marB="0" anchor="b"/>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1000978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Full Space Inventory - Lane</a:t>
            </a:r>
          </a:p>
        </p:txBody>
      </p:sp>
      <p:sp>
        <p:nvSpPr>
          <p:cNvPr id="3" name="Content Placeholder 2"/>
          <p:cNvSpPr>
            <a:spLocks noGrp="1"/>
          </p:cNvSpPr>
          <p:nvPr>
            <p:ph idx="1"/>
          </p:nvPr>
        </p:nvSpPr>
        <p:spPr/>
        <p:txBody>
          <a:bodyPr/>
          <a:lstStyle/>
          <a:p>
            <a:pPr marL="0" indent="0">
              <a:buNone/>
            </a:pPr>
            <a:endParaRPr lang="en-US" sz="2000" dirty="0"/>
          </a:p>
          <a:p>
            <a:endParaRPr lang="en-US" dirty="0"/>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589673188"/>
              </p:ext>
            </p:extLst>
          </p:nvPr>
        </p:nvGraphicFramePr>
        <p:xfrm>
          <a:off x="838200" y="1690688"/>
          <a:ext cx="10515599" cy="4486283"/>
        </p:xfrm>
        <a:graphic>
          <a:graphicData uri="http://schemas.openxmlformats.org/drawingml/2006/table">
            <a:tbl>
              <a:tblPr>
                <a:tableStyleId>{5C22544A-7EE6-4342-B048-85BDC9FD1C3A}</a:tableStyleId>
              </a:tblPr>
              <a:tblGrid>
                <a:gridCol w="2468619">
                  <a:extLst>
                    <a:ext uri="{9D8B030D-6E8A-4147-A177-3AD203B41FA5}">
                      <a16:colId xmlns:a16="http://schemas.microsoft.com/office/drawing/2014/main" val="20000"/>
                    </a:ext>
                  </a:extLst>
                </a:gridCol>
                <a:gridCol w="2013242">
                  <a:extLst>
                    <a:ext uri="{9D8B030D-6E8A-4147-A177-3AD203B41FA5}">
                      <a16:colId xmlns:a16="http://schemas.microsoft.com/office/drawing/2014/main" val="20001"/>
                    </a:ext>
                  </a:extLst>
                </a:gridCol>
                <a:gridCol w="1150424">
                  <a:extLst>
                    <a:ext uri="{9D8B030D-6E8A-4147-A177-3AD203B41FA5}">
                      <a16:colId xmlns:a16="http://schemas.microsoft.com/office/drawing/2014/main" val="20002"/>
                    </a:ext>
                  </a:extLst>
                </a:gridCol>
                <a:gridCol w="1707661">
                  <a:extLst>
                    <a:ext uri="{9D8B030D-6E8A-4147-A177-3AD203B41FA5}">
                      <a16:colId xmlns:a16="http://schemas.microsoft.com/office/drawing/2014/main" val="20003"/>
                    </a:ext>
                  </a:extLst>
                </a:gridCol>
                <a:gridCol w="1761589">
                  <a:extLst>
                    <a:ext uri="{9D8B030D-6E8A-4147-A177-3AD203B41FA5}">
                      <a16:colId xmlns:a16="http://schemas.microsoft.com/office/drawing/2014/main" val="20004"/>
                    </a:ext>
                  </a:extLst>
                </a:gridCol>
                <a:gridCol w="1414064">
                  <a:extLst>
                    <a:ext uri="{9D8B030D-6E8A-4147-A177-3AD203B41FA5}">
                      <a16:colId xmlns:a16="http://schemas.microsoft.com/office/drawing/2014/main" val="20005"/>
                    </a:ext>
                  </a:extLst>
                </a:gridCol>
              </a:tblGrid>
              <a:tr h="167199">
                <a:tc>
                  <a:txBody>
                    <a:bodyPr/>
                    <a:lstStyle/>
                    <a:p>
                      <a:pPr algn="l" fontAlgn="b"/>
                      <a:r>
                        <a:rPr lang="en-US" sz="1000" u="none" strike="noStrike">
                          <a:effectLst/>
                        </a:rPr>
                        <a:t>LANE</a:t>
                      </a:r>
                      <a:endParaRPr lang="en-US" sz="1000" b="1"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6487" marR="6487" marT="6487" marB="0" anchor="b"/>
                </a:tc>
                <a:tc gridSpan="2">
                  <a:txBody>
                    <a:bodyPr/>
                    <a:lstStyle/>
                    <a:p>
                      <a:pPr algn="ctr" fontAlgn="b"/>
                      <a:r>
                        <a:rPr lang="en-US" sz="700" u="none" strike="noStrike">
                          <a:effectLst/>
                        </a:rPr>
                        <a:t>STUDENTS</a:t>
                      </a:r>
                      <a:endParaRPr lang="en-US" sz="700" b="1" i="0" u="none" strike="noStrike">
                        <a:solidFill>
                          <a:srgbClr val="000000"/>
                        </a:solidFill>
                        <a:effectLst/>
                        <a:latin typeface="Calibri" panose="020F0502020204030204" pitchFamily="34" charset="0"/>
                      </a:endParaRPr>
                    </a:p>
                  </a:txBody>
                  <a:tcPr marL="6487" marR="6487" marT="6487" marB="0" anchor="b"/>
                </a:tc>
                <a:tc hMerge="1">
                  <a:txBody>
                    <a:bodyPr/>
                    <a:lstStyle/>
                    <a:p>
                      <a:endParaRPr lang="en-US"/>
                    </a:p>
                  </a:txBody>
                  <a:tcPr/>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00"/>
                  </a:ext>
                </a:extLst>
              </a:tr>
              <a:tr h="306308">
                <a:tc>
                  <a:txBody>
                    <a:bodyPr/>
                    <a:lstStyle/>
                    <a:p>
                      <a:pPr algn="l" fontAlgn="b"/>
                      <a:r>
                        <a:rPr lang="en-US" sz="1000" u="none" strike="noStrike">
                          <a:effectLst/>
                        </a:rPr>
                        <a:t>ROOM Designation</a:t>
                      </a:r>
                      <a:endParaRPr lang="en-US" sz="1000" b="1"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DESCRIPTION</a:t>
                      </a:r>
                      <a:endParaRPr lang="en-US" sz="1000" b="1"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SQFT</a:t>
                      </a:r>
                      <a:endParaRPr lang="en-US" sz="1000" b="1"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 Pre Covid</a:t>
                      </a:r>
                      <a:endParaRPr lang="en-US" sz="1000" b="1"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1000" u="none" strike="noStrike">
                          <a:effectLst/>
                        </a:rPr>
                        <a:t># Covid 6'</a:t>
                      </a:r>
                      <a:endParaRPr lang="en-US" sz="1000" b="1"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NOTES</a:t>
                      </a:r>
                      <a:endParaRPr lang="en-US" sz="1000" b="1"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01"/>
                  </a:ext>
                </a:extLst>
              </a:tr>
              <a:tr h="167199">
                <a:tc>
                  <a:txBody>
                    <a:bodyPr/>
                    <a:lstStyle/>
                    <a:p>
                      <a:pPr algn="ctr" fontAlgn="b"/>
                      <a:r>
                        <a:rPr lang="en-US" sz="1000" u="none" strike="noStrike">
                          <a:effectLst/>
                        </a:rPr>
                        <a:t>3</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868</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18</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02"/>
                  </a:ext>
                </a:extLst>
              </a:tr>
              <a:tr h="167199">
                <a:tc>
                  <a:txBody>
                    <a:bodyPr/>
                    <a:lstStyle/>
                    <a:p>
                      <a:pPr algn="ctr" fontAlgn="b"/>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754</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03"/>
                  </a:ext>
                </a:extLst>
              </a:tr>
              <a:tr h="167199">
                <a:tc>
                  <a:txBody>
                    <a:bodyPr/>
                    <a:lstStyle/>
                    <a:p>
                      <a:pPr algn="ctr" fontAlgn="b"/>
                      <a:r>
                        <a:rPr lang="en-US" sz="1000" u="none" strike="noStrike">
                          <a:effectLst/>
                        </a:rPr>
                        <a:t>7</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754</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04"/>
                  </a:ext>
                </a:extLst>
              </a:tr>
              <a:tr h="167199">
                <a:tc>
                  <a:txBody>
                    <a:bodyPr/>
                    <a:lstStyle/>
                    <a:p>
                      <a:pPr algn="ctr" fontAlgn="b"/>
                      <a:r>
                        <a:rPr lang="en-US" sz="1000" u="none" strike="noStrike">
                          <a:effectLst/>
                        </a:rPr>
                        <a:t>10</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754</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05"/>
                  </a:ext>
                </a:extLst>
              </a:tr>
              <a:tr h="167199">
                <a:tc>
                  <a:txBody>
                    <a:bodyPr/>
                    <a:lstStyle/>
                    <a:p>
                      <a:pPr algn="ctr" fontAlgn="b"/>
                      <a:r>
                        <a:rPr lang="en-US" sz="1000" u="none" strike="noStrike">
                          <a:effectLst/>
                        </a:rPr>
                        <a:t>12</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754</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06"/>
                  </a:ext>
                </a:extLst>
              </a:tr>
              <a:tr h="167199">
                <a:tc>
                  <a:txBody>
                    <a:bodyPr/>
                    <a:lstStyle/>
                    <a:p>
                      <a:pPr algn="ctr" fontAlgn="b"/>
                      <a:r>
                        <a:rPr lang="en-US" sz="1000" u="none" strike="noStrike">
                          <a:effectLst/>
                        </a:rPr>
                        <a:t>14</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SPED</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364</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11</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11</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07"/>
                  </a:ext>
                </a:extLst>
              </a:tr>
              <a:tr h="167199">
                <a:tc>
                  <a:txBody>
                    <a:bodyPr/>
                    <a:lstStyle/>
                    <a:p>
                      <a:pPr algn="ctr" fontAlgn="b"/>
                      <a:r>
                        <a:rPr lang="en-US" sz="1000" u="none" strike="noStrike">
                          <a:effectLst/>
                        </a:rPr>
                        <a:t>16</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925</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700" u="none" strike="noStrike">
                          <a:effectLst/>
                        </a:rPr>
                        <a:t>98 addition</a:t>
                      </a:r>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08"/>
                  </a:ext>
                </a:extLst>
              </a:tr>
              <a:tr h="167199">
                <a:tc>
                  <a:txBody>
                    <a:bodyPr/>
                    <a:lstStyle/>
                    <a:p>
                      <a:pPr algn="ctr" fontAlgn="b"/>
                      <a:r>
                        <a:rPr lang="en-US" sz="1000" u="none" strike="noStrike">
                          <a:effectLst/>
                        </a:rPr>
                        <a:t>17</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925</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700" u="none" strike="noStrike">
                          <a:effectLst/>
                        </a:rPr>
                        <a:t>98 addition</a:t>
                      </a:r>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09"/>
                  </a:ext>
                </a:extLst>
              </a:tr>
              <a:tr h="167199">
                <a:tc>
                  <a:txBody>
                    <a:bodyPr/>
                    <a:lstStyle/>
                    <a:p>
                      <a:pPr algn="ctr" fontAlgn="b"/>
                      <a:r>
                        <a:rPr lang="en-US" sz="1000" u="none" strike="noStrike">
                          <a:effectLst/>
                        </a:rPr>
                        <a:t>18</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SPED</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520</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11</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11</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10"/>
                  </a:ext>
                </a:extLst>
              </a:tr>
              <a:tr h="167199">
                <a:tc>
                  <a:txBody>
                    <a:bodyPr/>
                    <a:lstStyle/>
                    <a:p>
                      <a:pPr algn="ctr" fontAlgn="b"/>
                      <a:r>
                        <a:rPr lang="en-US" sz="1000" u="none" strike="noStrike">
                          <a:effectLst/>
                        </a:rPr>
                        <a:t>22</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754</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11"/>
                  </a:ext>
                </a:extLst>
              </a:tr>
              <a:tr h="167199">
                <a:tc>
                  <a:txBody>
                    <a:bodyPr/>
                    <a:lstStyle/>
                    <a:p>
                      <a:pPr algn="ctr" fontAlgn="b"/>
                      <a:r>
                        <a:rPr lang="en-US" sz="1000" u="none" strike="noStrike">
                          <a:effectLst/>
                        </a:rPr>
                        <a:t>23</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754</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12"/>
                  </a:ext>
                </a:extLst>
              </a:tr>
              <a:tr h="167199">
                <a:tc>
                  <a:txBody>
                    <a:bodyPr/>
                    <a:lstStyle/>
                    <a:p>
                      <a:pPr algn="ctr" fontAlgn="b"/>
                      <a:r>
                        <a:rPr lang="en-US" sz="1000" u="none" strike="noStrike">
                          <a:effectLst/>
                        </a:rPr>
                        <a:t>24</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754</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13"/>
                  </a:ext>
                </a:extLst>
              </a:tr>
              <a:tr h="167199">
                <a:tc>
                  <a:txBody>
                    <a:bodyPr/>
                    <a:lstStyle/>
                    <a:p>
                      <a:pPr algn="ctr" fontAlgn="b"/>
                      <a:r>
                        <a:rPr lang="en-US" sz="1000" u="none" strike="noStrike">
                          <a:effectLst/>
                        </a:rPr>
                        <a:t>25</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754</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14"/>
                  </a:ext>
                </a:extLst>
              </a:tr>
              <a:tr h="167199">
                <a:tc>
                  <a:txBody>
                    <a:bodyPr/>
                    <a:lstStyle/>
                    <a:p>
                      <a:pPr algn="ctr" fontAlgn="b"/>
                      <a:r>
                        <a:rPr lang="en-US" sz="1000" u="none" strike="noStrike">
                          <a:effectLst/>
                        </a:rPr>
                        <a:t>32</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Art</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1440</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15"/>
                  </a:ext>
                </a:extLst>
              </a:tr>
              <a:tr h="167199">
                <a:tc>
                  <a:txBody>
                    <a:bodyPr/>
                    <a:lstStyle/>
                    <a:p>
                      <a:pPr algn="ctr" fontAlgn="b"/>
                      <a:r>
                        <a:rPr lang="en-US" sz="1000" u="none" strike="noStrike">
                          <a:effectLst/>
                        </a:rPr>
                        <a:t>37</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SPED</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192</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3</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3</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16"/>
                  </a:ext>
                </a:extLst>
              </a:tr>
              <a:tr h="167199">
                <a:tc>
                  <a:txBody>
                    <a:bodyPr/>
                    <a:lstStyle/>
                    <a:p>
                      <a:pPr algn="ctr" fontAlgn="b"/>
                      <a:r>
                        <a:rPr lang="en-US" sz="1000" u="none" strike="noStrike">
                          <a:effectLst/>
                        </a:rPr>
                        <a:t>38</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SPED</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500</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11</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11</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17"/>
                  </a:ext>
                </a:extLst>
              </a:tr>
              <a:tr h="167199">
                <a:tc>
                  <a:txBody>
                    <a:bodyPr/>
                    <a:lstStyle/>
                    <a:p>
                      <a:pPr algn="ctr" fontAlgn="b"/>
                      <a:r>
                        <a:rPr lang="en-US" sz="1000" u="none" strike="noStrike">
                          <a:effectLst/>
                        </a:rPr>
                        <a:t>40</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960</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700" u="none" strike="noStrike">
                          <a:effectLst/>
                        </a:rPr>
                        <a:t>2003</a:t>
                      </a:r>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18"/>
                  </a:ext>
                </a:extLst>
              </a:tr>
              <a:tr h="167199">
                <a:tc>
                  <a:txBody>
                    <a:bodyPr/>
                    <a:lstStyle/>
                    <a:p>
                      <a:pPr algn="ctr" fontAlgn="b"/>
                      <a:r>
                        <a:rPr lang="en-US" sz="1000" u="none" strike="noStrike">
                          <a:effectLst/>
                        </a:rPr>
                        <a:t>41</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960</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19"/>
                  </a:ext>
                </a:extLst>
              </a:tr>
              <a:tr h="167199">
                <a:tc>
                  <a:txBody>
                    <a:bodyPr/>
                    <a:lstStyle/>
                    <a:p>
                      <a:pPr algn="ctr" fontAlgn="b"/>
                      <a:r>
                        <a:rPr lang="en-US" sz="1000" u="none" strike="noStrike">
                          <a:effectLst/>
                        </a:rPr>
                        <a:t>42</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SPED</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480</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11</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11</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20"/>
                  </a:ext>
                </a:extLst>
              </a:tr>
              <a:tr h="167199">
                <a:tc>
                  <a:txBody>
                    <a:bodyPr/>
                    <a:lstStyle/>
                    <a:p>
                      <a:pPr algn="ctr" fontAlgn="b"/>
                      <a:r>
                        <a:rPr lang="en-US" sz="1000" u="none" strike="noStrike">
                          <a:effectLst/>
                        </a:rPr>
                        <a:t>43</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SPED</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480</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11</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11</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21"/>
                  </a:ext>
                </a:extLst>
              </a:tr>
              <a:tr h="167199">
                <a:tc>
                  <a:txBody>
                    <a:bodyPr/>
                    <a:lstStyle/>
                    <a:p>
                      <a:pPr algn="ctr" fontAlgn="b"/>
                      <a:r>
                        <a:rPr lang="en-US" sz="1000" u="none" strike="noStrike">
                          <a:effectLst/>
                        </a:rPr>
                        <a:t>44</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1020</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25</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700" u="none" strike="noStrike">
                          <a:effectLst/>
                        </a:rPr>
                        <a:t>2003</a:t>
                      </a:r>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22"/>
                  </a:ext>
                </a:extLst>
              </a:tr>
              <a:tr h="167199">
                <a:tc>
                  <a:txBody>
                    <a:bodyPr/>
                    <a:lstStyle/>
                    <a:p>
                      <a:pPr algn="ctr" fontAlgn="b"/>
                      <a:r>
                        <a:rPr lang="en-US" sz="1000" u="none" strike="noStrike">
                          <a:effectLst/>
                        </a:rPr>
                        <a:t>45</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1020</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25</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700" u="none" strike="noStrike">
                          <a:effectLst/>
                        </a:rPr>
                        <a:t>2003</a:t>
                      </a:r>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23"/>
                  </a:ext>
                </a:extLst>
              </a:tr>
              <a:tr h="167199">
                <a:tc>
                  <a:txBody>
                    <a:bodyPr/>
                    <a:lstStyle/>
                    <a:p>
                      <a:pPr algn="ctr" fontAlgn="b"/>
                      <a:r>
                        <a:rPr lang="en-US" sz="1000" u="none" strike="noStrike">
                          <a:effectLst/>
                        </a:rPr>
                        <a:t>120A</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930</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24"/>
                  </a:ext>
                </a:extLst>
              </a:tr>
              <a:tr h="167199">
                <a:tc>
                  <a:txBody>
                    <a:bodyPr/>
                    <a:lstStyle/>
                    <a:p>
                      <a:pPr algn="ctr" fontAlgn="b"/>
                      <a:r>
                        <a:rPr lang="en-US" sz="1000" u="none" strike="noStrike">
                          <a:effectLst/>
                        </a:rPr>
                        <a:t>120B</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r>
                        <a:rPr lang="en-US" sz="1000" u="none" strike="noStrike">
                          <a:effectLst/>
                        </a:rPr>
                        <a:t>Classroom</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r" fontAlgn="b"/>
                      <a:r>
                        <a:rPr lang="en-US" sz="1000" u="none" strike="noStrike">
                          <a:effectLst/>
                        </a:rPr>
                        <a:t>930</a:t>
                      </a:r>
                      <a:endParaRPr lang="en-US" sz="10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23/24</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ct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6487" marR="6487" marT="6487" marB="0" anchor="b"/>
                </a:tc>
                <a:tc>
                  <a:txBody>
                    <a:bodyPr/>
                    <a:lstStyle/>
                    <a:p>
                      <a:pPr algn="l" fontAlgn="b"/>
                      <a:endParaRPr lang="en-US" sz="700" b="0" i="0" u="none" strike="noStrike" dirty="0">
                        <a:solidFill>
                          <a:srgbClr val="000000"/>
                        </a:solidFill>
                        <a:effectLst/>
                        <a:latin typeface="Calibri" panose="020F0502020204030204" pitchFamily="34" charset="0"/>
                      </a:endParaRPr>
                    </a:p>
                  </a:txBody>
                  <a:tcPr marL="6487" marR="6487" marT="6487" marB="0" anchor="b"/>
                </a:tc>
                <a:extLst>
                  <a:ext uri="{0D108BD9-81ED-4DB2-BD59-A6C34878D82A}">
                    <a16:rowId xmlns:a16="http://schemas.microsoft.com/office/drawing/2014/main" val="10025"/>
                  </a:ext>
                </a:extLst>
              </a:tr>
            </a:tbl>
          </a:graphicData>
        </a:graphic>
      </p:graphicFrame>
    </p:spTree>
    <p:extLst>
      <p:ext uri="{BB962C8B-B14F-4D97-AF65-F5344CB8AC3E}">
        <p14:creationId xmlns:p14="http://schemas.microsoft.com/office/powerpoint/2010/main" val="1632527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Full Space Inventory – Lane (continued)</a:t>
            </a:r>
          </a:p>
        </p:txBody>
      </p:sp>
      <p:sp>
        <p:nvSpPr>
          <p:cNvPr id="3" name="Content Placeholder 2"/>
          <p:cNvSpPr>
            <a:spLocks noGrp="1"/>
          </p:cNvSpPr>
          <p:nvPr>
            <p:ph idx="1"/>
          </p:nvPr>
        </p:nvSpPr>
        <p:spPr/>
        <p:txBody>
          <a:bodyPr/>
          <a:lstStyle/>
          <a:p>
            <a:pPr marL="0" indent="0">
              <a:buNone/>
            </a:pPr>
            <a:endParaRPr lang="en-US" sz="2000" dirty="0"/>
          </a:p>
          <a:p>
            <a:endParaRPr lang="en-US" dirty="0"/>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436325732"/>
              </p:ext>
            </p:extLst>
          </p:nvPr>
        </p:nvGraphicFramePr>
        <p:xfrm>
          <a:off x="838200" y="1690688"/>
          <a:ext cx="10515600" cy="4486275"/>
        </p:xfrm>
        <a:graphic>
          <a:graphicData uri="http://schemas.openxmlformats.org/drawingml/2006/table">
            <a:tbl>
              <a:tblPr>
                <a:tableStyleId>{5C22544A-7EE6-4342-B048-85BDC9FD1C3A}</a:tableStyleId>
              </a:tblPr>
              <a:tblGrid>
                <a:gridCol w="2468620">
                  <a:extLst>
                    <a:ext uri="{9D8B030D-6E8A-4147-A177-3AD203B41FA5}">
                      <a16:colId xmlns:a16="http://schemas.microsoft.com/office/drawing/2014/main" val="20000"/>
                    </a:ext>
                  </a:extLst>
                </a:gridCol>
                <a:gridCol w="2013242">
                  <a:extLst>
                    <a:ext uri="{9D8B030D-6E8A-4147-A177-3AD203B41FA5}">
                      <a16:colId xmlns:a16="http://schemas.microsoft.com/office/drawing/2014/main" val="20001"/>
                    </a:ext>
                  </a:extLst>
                </a:gridCol>
                <a:gridCol w="1150423">
                  <a:extLst>
                    <a:ext uri="{9D8B030D-6E8A-4147-A177-3AD203B41FA5}">
                      <a16:colId xmlns:a16="http://schemas.microsoft.com/office/drawing/2014/main" val="20002"/>
                    </a:ext>
                  </a:extLst>
                </a:gridCol>
                <a:gridCol w="1707664">
                  <a:extLst>
                    <a:ext uri="{9D8B030D-6E8A-4147-A177-3AD203B41FA5}">
                      <a16:colId xmlns:a16="http://schemas.microsoft.com/office/drawing/2014/main" val="20003"/>
                    </a:ext>
                  </a:extLst>
                </a:gridCol>
                <a:gridCol w="1761587">
                  <a:extLst>
                    <a:ext uri="{9D8B030D-6E8A-4147-A177-3AD203B41FA5}">
                      <a16:colId xmlns:a16="http://schemas.microsoft.com/office/drawing/2014/main" val="20004"/>
                    </a:ext>
                  </a:extLst>
                </a:gridCol>
                <a:gridCol w="1414064">
                  <a:extLst>
                    <a:ext uri="{9D8B030D-6E8A-4147-A177-3AD203B41FA5}">
                      <a16:colId xmlns:a16="http://schemas.microsoft.com/office/drawing/2014/main" val="20005"/>
                    </a:ext>
                  </a:extLst>
                </a:gridCol>
              </a:tblGrid>
              <a:tr h="140936">
                <a:tc>
                  <a:txBody>
                    <a:bodyPr/>
                    <a:lstStyle/>
                    <a:p>
                      <a:pPr algn="l" fontAlgn="b"/>
                      <a:r>
                        <a:rPr lang="en-US" sz="800" u="none" strike="noStrike">
                          <a:effectLst/>
                        </a:rPr>
                        <a:t>LANE</a:t>
                      </a:r>
                      <a:endParaRPr lang="en-US" sz="800" b="1"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5468" marR="5468" marT="5468" marB="0" anchor="b"/>
                </a:tc>
                <a:tc gridSpan="2">
                  <a:txBody>
                    <a:bodyPr/>
                    <a:lstStyle/>
                    <a:p>
                      <a:pPr algn="ctr" fontAlgn="b"/>
                      <a:r>
                        <a:rPr lang="en-US" sz="600" u="none" strike="noStrike">
                          <a:effectLst/>
                        </a:rPr>
                        <a:t>STUDENTS</a:t>
                      </a:r>
                      <a:endParaRPr lang="en-US" sz="600" b="1" i="0" u="none" strike="noStrike">
                        <a:solidFill>
                          <a:srgbClr val="000000"/>
                        </a:solidFill>
                        <a:effectLst/>
                        <a:latin typeface="Calibri" panose="020F0502020204030204" pitchFamily="34" charset="0"/>
                      </a:endParaRPr>
                    </a:p>
                  </a:txBody>
                  <a:tcPr marL="5468" marR="5468" marT="5468" marB="0" anchor="b"/>
                </a:tc>
                <a:tc hMerge="1">
                  <a:txBody>
                    <a:bodyPr/>
                    <a:lstStyle/>
                    <a:p>
                      <a:endParaRPr lang="en-US"/>
                    </a:p>
                  </a:txBody>
                  <a:tcPr/>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00"/>
                  </a:ext>
                </a:extLst>
              </a:tr>
              <a:tr h="258195">
                <a:tc>
                  <a:txBody>
                    <a:bodyPr/>
                    <a:lstStyle/>
                    <a:p>
                      <a:pPr algn="l" fontAlgn="b"/>
                      <a:r>
                        <a:rPr lang="en-US" sz="800" u="none" strike="noStrike">
                          <a:effectLst/>
                        </a:rPr>
                        <a:t>ROOM Designation</a:t>
                      </a:r>
                      <a:endParaRPr lang="en-US" sz="800" b="1"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DESCRIPTION</a:t>
                      </a:r>
                      <a:endParaRPr lang="en-US" sz="800" b="1"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SQFT</a:t>
                      </a:r>
                      <a:endParaRPr lang="en-US" sz="800" b="1"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 Pre Covid</a:t>
                      </a:r>
                      <a:endParaRPr lang="en-US" sz="800" b="1"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800" u="none" strike="noStrike">
                          <a:effectLst/>
                        </a:rPr>
                        <a:t># Covid 6'</a:t>
                      </a:r>
                      <a:endParaRPr lang="en-US" sz="800" b="1"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NOTES</a:t>
                      </a:r>
                      <a:endParaRPr lang="en-US" sz="800" b="1"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01"/>
                  </a:ext>
                </a:extLst>
              </a:tr>
              <a:tr h="140936">
                <a:tc>
                  <a:txBody>
                    <a:bodyPr/>
                    <a:lstStyle/>
                    <a:p>
                      <a:pPr algn="ctr" fontAlgn="b"/>
                      <a:r>
                        <a:rPr lang="en-US" sz="800" u="none" strike="noStrike">
                          <a:effectLst/>
                        </a:rPr>
                        <a:t>136</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380</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11</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02"/>
                  </a:ext>
                </a:extLst>
              </a:tr>
              <a:tr h="140936">
                <a:tc>
                  <a:txBody>
                    <a:bodyPr/>
                    <a:lstStyle/>
                    <a:p>
                      <a:pPr algn="ctr" fontAlgn="b"/>
                      <a:r>
                        <a:rPr lang="en-US" sz="800" u="none" strike="noStrike">
                          <a:effectLst/>
                        </a:rPr>
                        <a:t>138</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380</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23/24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03"/>
                  </a:ext>
                </a:extLst>
              </a:tr>
              <a:tr h="140936">
                <a:tc>
                  <a:txBody>
                    <a:bodyPr/>
                    <a:lstStyle/>
                    <a:p>
                      <a:pPr algn="ctr" fontAlgn="b"/>
                      <a:r>
                        <a:rPr lang="en-US" sz="800" u="none" strike="noStrike">
                          <a:effectLst/>
                        </a:rPr>
                        <a:t>142</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350</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11</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04"/>
                  </a:ext>
                </a:extLst>
              </a:tr>
              <a:tr h="140936">
                <a:tc>
                  <a:txBody>
                    <a:bodyPr/>
                    <a:lstStyle/>
                    <a:p>
                      <a:pPr algn="ctr" fontAlgn="b"/>
                      <a:r>
                        <a:rPr lang="en-US" sz="800" u="none" strike="noStrike">
                          <a:effectLst/>
                        </a:rPr>
                        <a:t>146</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320</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11</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05"/>
                  </a:ext>
                </a:extLst>
              </a:tr>
              <a:tr h="140936">
                <a:tc>
                  <a:txBody>
                    <a:bodyPr/>
                    <a:lstStyle/>
                    <a:p>
                      <a:pPr algn="ctr" fontAlgn="b"/>
                      <a:r>
                        <a:rPr lang="en-US" sz="800" u="none" strike="noStrike">
                          <a:effectLst/>
                        </a:rPr>
                        <a:t>203</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200</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11</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06"/>
                  </a:ext>
                </a:extLst>
              </a:tr>
              <a:tr h="140936">
                <a:tc>
                  <a:txBody>
                    <a:bodyPr/>
                    <a:lstStyle/>
                    <a:p>
                      <a:pPr algn="ctr" fontAlgn="b"/>
                      <a:r>
                        <a:rPr lang="en-US" sz="800" u="none" strike="noStrike">
                          <a:effectLst/>
                        </a:rPr>
                        <a:t>204</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364</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11</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07"/>
                  </a:ext>
                </a:extLst>
              </a:tr>
              <a:tr h="140936">
                <a:tc>
                  <a:txBody>
                    <a:bodyPr/>
                    <a:lstStyle/>
                    <a:p>
                      <a:pPr algn="ctr" fontAlgn="b"/>
                      <a:r>
                        <a:rPr lang="en-US" sz="800" u="none" strike="noStrike">
                          <a:effectLst/>
                        </a:rPr>
                        <a:t>205</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Classroom</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754</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23/24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20</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08"/>
                  </a:ext>
                </a:extLst>
              </a:tr>
              <a:tr h="140936">
                <a:tc>
                  <a:txBody>
                    <a:bodyPr/>
                    <a:lstStyle/>
                    <a:p>
                      <a:pPr algn="ctr" fontAlgn="b"/>
                      <a:r>
                        <a:rPr lang="en-US" sz="800" u="none" strike="noStrike">
                          <a:effectLst/>
                        </a:rPr>
                        <a:t>206</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Classroom</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754</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23/24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20</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09"/>
                  </a:ext>
                </a:extLst>
              </a:tr>
              <a:tr h="140936">
                <a:tc>
                  <a:txBody>
                    <a:bodyPr/>
                    <a:lstStyle/>
                    <a:p>
                      <a:pPr algn="ctr" fontAlgn="b"/>
                      <a:r>
                        <a:rPr lang="en-US" sz="800" u="none" strike="noStrike">
                          <a:effectLst/>
                        </a:rPr>
                        <a:t>208</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Classroom</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754</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23/24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20</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10"/>
                  </a:ext>
                </a:extLst>
              </a:tr>
              <a:tr h="140936">
                <a:tc>
                  <a:txBody>
                    <a:bodyPr/>
                    <a:lstStyle/>
                    <a:p>
                      <a:pPr algn="ctr" fontAlgn="b"/>
                      <a:r>
                        <a:rPr lang="en-US" sz="800" u="none" strike="noStrike">
                          <a:effectLst/>
                        </a:rPr>
                        <a:t>209</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Classroom</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754</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23/24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20</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11"/>
                  </a:ext>
                </a:extLst>
              </a:tr>
              <a:tr h="140936">
                <a:tc>
                  <a:txBody>
                    <a:bodyPr/>
                    <a:lstStyle/>
                    <a:p>
                      <a:pPr algn="ctr" fontAlgn="b"/>
                      <a:r>
                        <a:rPr lang="en-US" sz="800" u="none" strike="noStrike">
                          <a:effectLst/>
                        </a:rPr>
                        <a:t>211</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512</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11</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12"/>
                  </a:ext>
                </a:extLst>
              </a:tr>
              <a:tr h="140936">
                <a:tc>
                  <a:txBody>
                    <a:bodyPr/>
                    <a:lstStyle/>
                    <a:p>
                      <a:pPr algn="ctr" fontAlgn="b"/>
                      <a:r>
                        <a:rPr lang="en-US" sz="800" u="none" strike="noStrike">
                          <a:effectLst/>
                        </a:rPr>
                        <a:t>213</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Classroom</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925</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23/24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600" u="none" strike="noStrike">
                          <a:effectLst/>
                        </a:rPr>
                        <a:t>1998</a:t>
                      </a:r>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13"/>
                  </a:ext>
                </a:extLst>
              </a:tr>
              <a:tr h="140936">
                <a:tc>
                  <a:txBody>
                    <a:bodyPr/>
                    <a:lstStyle/>
                    <a:p>
                      <a:pPr algn="ctr" fontAlgn="b"/>
                      <a:r>
                        <a:rPr lang="en-US" sz="800" u="none" strike="noStrike">
                          <a:effectLst/>
                        </a:rPr>
                        <a:t>214</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Classroom</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925</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23/24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600" u="none" strike="noStrike">
                          <a:effectLst/>
                        </a:rPr>
                        <a:t>1998</a:t>
                      </a:r>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14"/>
                  </a:ext>
                </a:extLst>
              </a:tr>
              <a:tr h="140936">
                <a:tc>
                  <a:txBody>
                    <a:bodyPr/>
                    <a:lstStyle/>
                    <a:p>
                      <a:pPr algn="ctr" fontAlgn="b"/>
                      <a:r>
                        <a:rPr lang="en-US" sz="800" u="none" strike="noStrike">
                          <a:effectLst/>
                        </a:rPr>
                        <a:t>215A</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SP ED</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500</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23/24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12</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15"/>
                  </a:ext>
                </a:extLst>
              </a:tr>
              <a:tr h="140936">
                <a:tc>
                  <a:txBody>
                    <a:bodyPr/>
                    <a:lstStyle/>
                    <a:p>
                      <a:pPr algn="ctr" fontAlgn="b"/>
                      <a:r>
                        <a:rPr lang="en-US" sz="800" u="none" strike="noStrike">
                          <a:effectLst/>
                        </a:rPr>
                        <a:t>215B</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SP ED</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250</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11</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16"/>
                  </a:ext>
                </a:extLst>
              </a:tr>
              <a:tr h="140936">
                <a:tc>
                  <a:txBody>
                    <a:bodyPr/>
                    <a:lstStyle/>
                    <a:p>
                      <a:pPr algn="ctr" fontAlgn="b"/>
                      <a:r>
                        <a:rPr lang="en-US" sz="800" u="none" strike="noStrike">
                          <a:effectLst/>
                        </a:rPr>
                        <a:t>216</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Classroom</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754</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23/24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20</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17"/>
                  </a:ext>
                </a:extLst>
              </a:tr>
              <a:tr h="140936">
                <a:tc>
                  <a:txBody>
                    <a:bodyPr/>
                    <a:lstStyle/>
                    <a:p>
                      <a:pPr algn="ctr" fontAlgn="b"/>
                      <a:r>
                        <a:rPr lang="en-US" sz="800" u="none" strike="noStrike">
                          <a:effectLst/>
                        </a:rPr>
                        <a:t>217</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Classroom</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754</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23/24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20</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18"/>
                  </a:ext>
                </a:extLst>
              </a:tr>
              <a:tr h="140936">
                <a:tc>
                  <a:txBody>
                    <a:bodyPr/>
                    <a:lstStyle/>
                    <a:p>
                      <a:pPr algn="ctr" fontAlgn="b"/>
                      <a:r>
                        <a:rPr lang="en-US" sz="800" u="none" strike="noStrike">
                          <a:effectLst/>
                        </a:rPr>
                        <a:t>218</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Classroom</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754</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23/24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20</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19"/>
                  </a:ext>
                </a:extLst>
              </a:tr>
              <a:tr h="140936">
                <a:tc>
                  <a:txBody>
                    <a:bodyPr/>
                    <a:lstStyle/>
                    <a:p>
                      <a:pPr algn="ctr" fontAlgn="b"/>
                      <a:r>
                        <a:rPr lang="en-US" sz="800" u="none" strike="noStrike">
                          <a:effectLst/>
                        </a:rPr>
                        <a:t>219</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364</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11</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20"/>
                  </a:ext>
                </a:extLst>
              </a:tr>
              <a:tr h="140936">
                <a:tc>
                  <a:txBody>
                    <a:bodyPr/>
                    <a:lstStyle/>
                    <a:p>
                      <a:pPr algn="ctr" fontAlgn="b"/>
                      <a:r>
                        <a:rPr lang="en-US" sz="800" u="none" strike="noStrike">
                          <a:effectLst/>
                        </a:rPr>
                        <a:t>220</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364</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11</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21"/>
                  </a:ext>
                </a:extLst>
              </a:tr>
              <a:tr h="140936">
                <a:tc>
                  <a:txBody>
                    <a:bodyPr/>
                    <a:lstStyle/>
                    <a:p>
                      <a:pPr algn="ctr" fontAlgn="b"/>
                      <a:r>
                        <a:rPr lang="en-US" sz="800" u="none" strike="noStrike">
                          <a:effectLst/>
                        </a:rPr>
                        <a:t>229</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216</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11</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22"/>
                  </a:ext>
                </a:extLst>
              </a:tr>
              <a:tr h="140936">
                <a:tc>
                  <a:txBody>
                    <a:bodyPr/>
                    <a:lstStyle/>
                    <a:p>
                      <a:pPr algn="ctr" fontAlgn="b"/>
                      <a:r>
                        <a:rPr lang="en-US" sz="800" u="none" strike="noStrike">
                          <a:effectLst/>
                        </a:rPr>
                        <a:t>230</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150</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3</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23"/>
                  </a:ext>
                </a:extLst>
              </a:tr>
              <a:tr h="140936">
                <a:tc>
                  <a:txBody>
                    <a:bodyPr/>
                    <a:lstStyle/>
                    <a:p>
                      <a:pPr algn="ctr" fontAlgn="b"/>
                      <a:r>
                        <a:rPr lang="en-US" sz="800" u="none" strike="noStrike">
                          <a:effectLst/>
                        </a:rPr>
                        <a:t>231</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192</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23/24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24"/>
                  </a:ext>
                </a:extLst>
              </a:tr>
              <a:tr h="140936">
                <a:tc>
                  <a:txBody>
                    <a:bodyPr/>
                    <a:lstStyle/>
                    <a:p>
                      <a:pPr algn="ctr" fontAlgn="b"/>
                      <a:r>
                        <a:rPr lang="en-US" sz="800" u="none" strike="noStrike">
                          <a:effectLst/>
                        </a:rPr>
                        <a:t>232</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OT/PT</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475</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23/24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N/A</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25"/>
                  </a:ext>
                </a:extLst>
              </a:tr>
              <a:tr h="140936">
                <a:tc>
                  <a:txBody>
                    <a:bodyPr/>
                    <a:lstStyle/>
                    <a:p>
                      <a:pPr algn="ctr" fontAlgn="b"/>
                      <a:r>
                        <a:rPr lang="en-US" sz="800" u="none" strike="noStrike" dirty="0">
                          <a:effectLst/>
                        </a:rPr>
                        <a:t>234</a:t>
                      </a:r>
                      <a:endParaRPr lang="en-US" sz="800" b="0" i="0" u="none" strike="noStrike" dirty="0">
                        <a:solidFill>
                          <a:srgbClr val="000000"/>
                        </a:solidFill>
                        <a:effectLst/>
                        <a:latin typeface="Calibri" panose="020F0502020204030204" pitchFamily="34" charset="0"/>
                      </a:endParaRPr>
                    </a:p>
                  </a:txBody>
                  <a:tcPr marL="5468" marR="5468" marT="5468" marB="0" anchor="b">
                    <a:solidFill>
                      <a:srgbClr val="FFFF00"/>
                    </a:solidFill>
                  </a:tcPr>
                </a:tc>
                <a:tc>
                  <a:txBody>
                    <a:bodyPr/>
                    <a:lstStyle/>
                    <a:p>
                      <a:pPr algn="l" fontAlgn="b"/>
                      <a:r>
                        <a:rPr lang="en-US" sz="800" u="none" strike="noStrike" dirty="0">
                          <a:effectLst/>
                        </a:rPr>
                        <a:t>Classroom</a:t>
                      </a:r>
                      <a:endParaRPr lang="en-US" sz="800" b="0" i="0" u="none" strike="noStrike" dirty="0">
                        <a:solidFill>
                          <a:srgbClr val="000000"/>
                        </a:solidFill>
                        <a:effectLst/>
                        <a:latin typeface="Calibri" panose="020F0502020204030204" pitchFamily="34" charset="0"/>
                      </a:endParaRPr>
                    </a:p>
                  </a:txBody>
                  <a:tcPr marL="5468" marR="5468" marT="5468" marB="0" anchor="b">
                    <a:solidFill>
                      <a:srgbClr val="FFFF00"/>
                    </a:solidFill>
                  </a:tcPr>
                </a:tc>
                <a:tc>
                  <a:txBody>
                    <a:bodyPr/>
                    <a:lstStyle/>
                    <a:p>
                      <a:pPr algn="r" fontAlgn="b"/>
                      <a:r>
                        <a:rPr lang="en-US" sz="800" u="none" strike="noStrike">
                          <a:effectLst/>
                        </a:rPr>
                        <a:t>960</a:t>
                      </a:r>
                      <a:endParaRPr lang="en-US" sz="800" b="0" i="0" u="none" strike="noStrike">
                        <a:solidFill>
                          <a:srgbClr val="000000"/>
                        </a:solidFill>
                        <a:effectLst/>
                        <a:latin typeface="Calibri" panose="020F0502020204030204" pitchFamily="34" charset="0"/>
                      </a:endParaRPr>
                    </a:p>
                  </a:txBody>
                  <a:tcPr marL="5468" marR="5468" marT="5468" marB="0" anchor="b">
                    <a:solidFill>
                      <a:srgbClr val="FFFF00"/>
                    </a:solidFill>
                  </a:tcPr>
                </a:tc>
                <a:tc>
                  <a:txBody>
                    <a:bodyPr/>
                    <a:lstStyle/>
                    <a:p>
                      <a:pPr algn="ctr" fontAlgn="b"/>
                      <a:r>
                        <a:rPr lang="en-US" sz="600" u="none" strike="noStrike" dirty="0">
                          <a:effectLst/>
                        </a:rPr>
                        <a:t>23/24</a:t>
                      </a:r>
                      <a:endParaRPr lang="en-US" sz="600" b="0" i="0" u="none" strike="noStrike" dirty="0">
                        <a:solidFill>
                          <a:srgbClr val="000000"/>
                        </a:solidFill>
                        <a:effectLst/>
                        <a:latin typeface="Calibri" panose="020F0502020204030204" pitchFamily="34" charset="0"/>
                      </a:endParaRPr>
                    </a:p>
                  </a:txBody>
                  <a:tcPr marL="5468" marR="5468" marT="5468" marB="0" anchor="b">
                    <a:solidFill>
                      <a:srgbClr val="FFFF00"/>
                    </a:solidFill>
                  </a:tcPr>
                </a:tc>
                <a:tc>
                  <a:txBody>
                    <a:bodyPr/>
                    <a:lstStyle/>
                    <a:p>
                      <a:pPr algn="ctr" fontAlgn="b"/>
                      <a:r>
                        <a:rPr lang="en-US" sz="600" u="none" strike="noStrike" dirty="0">
                          <a:effectLst/>
                        </a:rPr>
                        <a:t>22</a:t>
                      </a:r>
                      <a:endParaRPr lang="en-US" sz="600" b="0" i="0" u="none" strike="noStrike" dirty="0">
                        <a:solidFill>
                          <a:srgbClr val="000000"/>
                        </a:solidFill>
                        <a:effectLst/>
                        <a:latin typeface="Calibri" panose="020F0502020204030204" pitchFamily="34" charset="0"/>
                      </a:endParaRPr>
                    </a:p>
                  </a:txBody>
                  <a:tcPr marL="5468" marR="5468" marT="5468" marB="0" anchor="b">
                    <a:solidFill>
                      <a:srgbClr val="FFFF00"/>
                    </a:solidFill>
                  </a:tcPr>
                </a:tc>
                <a:tc>
                  <a:txBody>
                    <a:bodyPr/>
                    <a:lstStyle/>
                    <a:p>
                      <a:pPr algn="l" fontAlgn="b"/>
                      <a:r>
                        <a:rPr lang="en-US" sz="600" u="none" strike="noStrike" dirty="0">
                          <a:effectLst/>
                        </a:rPr>
                        <a:t>2003</a:t>
                      </a:r>
                      <a:endParaRPr lang="en-US" sz="600" b="0" i="0" u="none" strike="noStrike" dirty="0">
                        <a:solidFill>
                          <a:srgbClr val="000000"/>
                        </a:solidFill>
                        <a:effectLst/>
                        <a:latin typeface="Calibri" panose="020F0502020204030204" pitchFamily="34" charset="0"/>
                      </a:endParaRPr>
                    </a:p>
                  </a:txBody>
                  <a:tcPr marL="5468" marR="5468" marT="5468" marB="0" anchor="b">
                    <a:solidFill>
                      <a:srgbClr val="FFFF00"/>
                    </a:solidFill>
                  </a:tcPr>
                </a:tc>
                <a:extLst>
                  <a:ext uri="{0D108BD9-81ED-4DB2-BD59-A6C34878D82A}">
                    <a16:rowId xmlns:a16="http://schemas.microsoft.com/office/drawing/2014/main" val="10026"/>
                  </a:ext>
                </a:extLst>
              </a:tr>
              <a:tr h="140936">
                <a:tc>
                  <a:txBody>
                    <a:bodyPr/>
                    <a:lstStyle/>
                    <a:p>
                      <a:pPr algn="ctr" fontAlgn="b"/>
                      <a:r>
                        <a:rPr lang="en-US" sz="800" u="none" strike="noStrike">
                          <a:effectLst/>
                        </a:rPr>
                        <a:t>235</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dirty="0">
                          <a:effectLst/>
                        </a:rPr>
                        <a:t>Classroom</a:t>
                      </a:r>
                      <a:endParaRPr lang="en-US" sz="800" b="0" i="0" u="none" strike="noStrike" dirty="0">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dirty="0">
                          <a:effectLst/>
                        </a:rPr>
                        <a:t>960</a:t>
                      </a:r>
                      <a:endParaRPr lang="en-US" sz="800" b="0" i="0" u="none" strike="noStrike" dirty="0">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dirty="0">
                          <a:effectLst/>
                        </a:rPr>
                        <a:t>23/24</a:t>
                      </a:r>
                      <a:endParaRPr lang="en-US" sz="600" b="0" i="0" u="none" strike="noStrike" dirty="0">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22</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600" u="none" strike="noStrike">
                          <a:effectLst/>
                        </a:rPr>
                        <a:t>2003</a:t>
                      </a:r>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27"/>
                  </a:ext>
                </a:extLst>
              </a:tr>
              <a:tr h="140936">
                <a:tc>
                  <a:txBody>
                    <a:bodyPr/>
                    <a:lstStyle/>
                    <a:p>
                      <a:pPr algn="ctr" fontAlgn="b"/>
                      <a:r>
                        <a:rPr lang="en-US" sz="800" u="none" strike="noStrike">
                          <a:effectLst/>
                        </a:rPr>
                        <a:t>236</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a:effectLst/>
                        </a:rPr>
                        <a:t>SPED</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960</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23/24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 </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endParaRPr lang="en-US" sz="600" b="0" i="0" u="none" strike="noStrike">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28"/>
                  </a:ext>
                </a:extLst>
              </a:tr>
              <a:tr h="140936">
                <a:tc>
                  <a:txBody>
                    <a:bodyPr/>
                    <a:lstStyle/>
                    <a:p>
                      <a:pPr algn="ctr" fontAlgn="b"/>
                      <a:r>
                        <a:rPr lang="en-US" sz="800" u="none" strike="noStrike" dirty="0">
                          <a:effectLst/>
                        </a:rPr>
                        <a:t>237</a:t>
                      </a:r>
                      <a:endParaRPr lang="en-US" sz="800" b="0" i="0" u="none" strike="noStrike" dirty="0">
                        <a:solidFill>
                          <a:srgbClr val="000000"/>
                        </a:solidFill>
                        <a:effectLst/>
                        <a:latin typeface="Calibri" panose="020F0502020204030204" pitchFamily="34" charset="0"/>
                      </a:endParaRPr>
                    </a:p>
                  </a:txBody>
                  <a:tcPr marL="5468" marR="5468" marT="5468" marB="0" anchor="b">
                    <a:solidFill>
                      <a:srgbClr val="FFFF00"/>
                    </a:solidFill>
                  </a:tcPr>
                </a:tc>
                <a:tc>
                  <a:txBody>
                    <a:bodyPr/>
                    <a:lstStyle/>
                    <a:p>
                      <a:pPr algn="l" fontAlgn="b"/>
                      <a:r>
                        <a:rPr lang="en-US" sz="800" u="none" strike="noStrike" dirty="0">
                          <a:effectLst/>
                        </a:rPr>
                        <a:t>Classroom</a:t>
                      </a:r>
                      <a:endParaRPr lang="en-US" sz="800" b="0" i="0" u="none" strike="noStrike" dirty="0">
                        <a:solidFill>
                          <a:srgbClr val="000000"/>
                        </a:solidFill>
                        <a:effectLst/>
                        <a:latin typeface="Calibri" panose="020F0502020204030204" pitchFamily="34" charset="0"/>
                      </a:endParaRPr>
                    </a:p>
                  </a:txBody>
                  <a:tcPr marL="5468" marR="5468" marT="5468" marB="0" anchor="b">
                    <a:solidFill>
                      <a:srgbClr val="FFFF00"/>
                    </a:solidFill>
                  </a:tcPr>
                </a:tc>
                <a:tc>
                  <a:txBody>
                    <a:bodyPr/>
                    <a:lstStyle/>
                    <a:p>
                      <a:pPr algn="r" fontAlgn="b"/>
                      <a:r>
                        <a:rPr lang="en-US" sz="800" u="none" strike="noStrike" dirty="0">
                          <a:effectLst/>
                        </a:rPr>
                        <a:t>1020</a:t>
                      </a:r>
                      <a:endParaRPr lang="en-US" sz="800" b="0" i="0" u="none" strike="noStrike" dirty="0">
                        <a:solidFill>
                          <a:srgbClr val="000000"/>
                        </a:solidFill>
                        <a:effectLst/>
                        <a:latin typeface="Calibri" panose="020F0502020204030204" pitchFamily="34" charset="0"/>
                      </a:endParaRPr>
                    </a:p>
                  </a:txBody>
                  <a:tcPr marL="5468" marR="5468" marT="5468" marB="0" anchor="b">
                    <a:solidFill>
                      <a:srgbClr val="FFFF00"/>
                    </a:solidFill>
                  </a:tcPr>
                </a:tc>
                <a:tc>
                  <a:txBody>
                    <a:bodyPr/>
                    <a:lstStyle/>
                    <a:p>
                      <a:pPr algn="ctr" fontAlgn="b"/>
                      <a:r>
                        <a:rPr lang="en-US" sz="600" u="none" strike="noStrike" dirty="0">
                          <a:effectLst/>
                        </a:rPr>
                        <a:t>23/24</a:t>
                      </a:r>
                      <a:endParaRPr lang="en-US" sz="600" b="0" i="0" u="none" strike="noStrike" dirty="0">
                        <a:solidFill>
                          <a:srgbClr val="000000"/>
                        </a:solidFill>
                        <a:effectLst/>
                        <a:latin typeface="Calibri" panose="020F0502020204030204" pitchFamily="34" charset="0"/>
                      </a:endParaRPr>
                    </a:p>
                  </a:txBody>
                  <a:tcPr marL="5468" marR="5468" marT="5468" marB="0" anchor="b">
                    <a:solidFill>
                      <a:srgbClr val="FFFF00"/>
                    </a:solidFill>
                  </a:tcPr>
                </a:tc>
                <a:tc>
                  <a:txBody>
                    <a:bodyPr/>
                    <a:lstStyle/>
                    <a:p>
                      <a:pPr algn="ctr" fontAlgn="b"/>
                      <a:r>
                        <a:rPr lang="en-US" sz="600" u="none" strike="noStrike" dirty="0">
                          <a:effectLst/>
                        </a:rPr>
                        <a:t>25</a:t>
                      </a:r>
                      <a:endParaRPr lang="en-US" sz="600" b="0" i="0" u="none" strike="noStrike" dirty="0">
                        <a:solidFill>
                          <a:srgbClr val="000000"/>
                        </a:solidFill>
                        <a:effectLst/>
                        <a:latin typeface="Calibri" panose="020F0502020204030204" pitchFamily="34" charset="0"/>
                      </a:endParaRPr>
                    </a:p>
                  </a:txBody>
                  <a:tcPr marL="5468" marR="5468" marT="5468" marB="0" anchor="b">
                    <a:solidFill>
                      <a:srgbClr val="FFFF00"/>
                    </a:solidFill>
                  </a:tcPr>
                </a:tc>
                <a:tc>
                  <a:txBody>
                    <a:bodyPr/>
                    <a:lstStyle/>
                    <a:p>
                      <a:pPr algn="l" fontAlgn="b"/>
                      <a:r>
                        <a:rPr lang="en-US" sz="600" u="none" strike="noStrike" dirty="0">
                          <a:effectLst/>
                        </a:rPr>
                        <a:t>2015</a:t>
                      </a:r>
                      <a:endParaRPr lang="en-US" sz="600" b="0" i="0" u="none" strike="noStrike" dirty="0">
                        <a:solidFill>
                          <a:srgbClr val="000000"/>
                        </a:solidFill>
                        <a:effectLst/>
                        <a:latin typeface="Calibri" panose="020F0502020204030204" pitchFamily="34" charset="0"/>
                      </a:endParaRPr>
                    </a:p>
                  </a:txBody>
                  <a:tcPr marL="5468" marR="5468" marT="5468" marB="0" anchor="b">
                    <a:solidFill>
                      <a:srgbClr val="FFFF00"/>
                    </a:solidFill>
                  </a:tcPr>
                </a:tc>
                <a:extLst>
                  <a:ext uri="{0D108BD9-81ED-4DB2-BD59-A6C34878D82A}">
                    <a16:rowId xmlns:a16="http://schemas.microsoft.com/office/drawing/2014/main" val="10029"/>
                  </a:ext>
                </a:extLst>
              </a:tr>
              <a:tr h="140936">
                <a:tc>
                  <a:txBody>
                    <a:bodyPr/>
                    <a:lstStyle/>
                    <a:p>
                      <a:pPr algn="ctr" fontAlgn="b"/>
                      <a:r>
                        <a:rPr lang="en-US" sz="800" u="none" strike="noStrike">
                          <a:effectLst/>
                        </a:rPr>
                        <a:t>238</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800" u="none" strike="noStrike" dirty="0">
                          <a:effectLst/>
                        </a:rPr>
                        <a:t>Classroom</a:t>
                      </a:r>
                      <a:endParaRPr lang="en-US" sz="800" b="0" i="0" u="none" strike="noStrike" dirty="0">
                        <a:solidFill>
                          <a:srgbClr val="000000"/>
                        </a:solidFill>
                        <a:effectLst/>
                        <a:latin typeface="Calibri" panose="020F0502020204030204" pitchFamily="34" charset="0"/>
                      </a:endParaRPr>
                    </a:p>
                  </a:txBody>
                  <a:tcPr marL="5468" marR="5468" marT="5468" marB="0" anchor="b"/>
                </a:tc>
                <a:tc>
                  <a:txBody>
                    <a:bodyPr/>
                    <a:lstStyle/>
                    <a:p>
                      <a:pPr algn="r" fontAlgn="b"/>
                      <a:r>
                        <a:rPr lang="en-US" sz="800" u="none" strike="noStrike">
                          <a:effectLst/>
                        </a:rPr>
                        <a:t>1020</a:t>
                      </a:r>
                      <a:endParaRPr lang="en-US" sz="8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23/24</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ctr" fontAlgn="b"/>
                      <a:r>
                        <a:rPr lang="en-US" sz="600" u="none" strike="noStrike">
                          <a:effectLst/>
                        </a:rPr>
                        <a:t>25</a:t>
                      </a:r>
                      <a:endParaRPr lang="en-US" sz="600" b="0" i="0" u="none" strike="noStrike">
                        <a:solidFill>
                          <a:srgbClr val="000000"/>
                        </a:solidFill>
                        <a:effectLst/>
                        <a:latin typeface="Calibri" panose="020F0502020204030204" pitchFamily="34" charset="0"/>
                      </a:endParaRPr>
                    </a:p>
                  </a:txBody>
                  <a:tcPr marL="5468" marR="5468" marT="5468" marB="0" anchor="b"/>
                </a:tc>
                <a:tc>
                  <a:txBody>
                    <a:bodyPr/>
                    <a:lstStyle/>
                    <a:p>
                      <a:pPr algn="l" fontAlgn="b"/>
                      <a:r>
                        <a:rPr lang="en-US" sz="600" u="none" strike="noStrike" dirty="0">
                          <a:effectLst/>
                        </a:rPr>
                        <a:t>2015</a:t>
                      </a:r>
                      <a:endParaRPr lang="en-US" sz="600" b="0" i="0" u="none" strike="noStrike" dirty="0">
                        <a:solidFill>
                          <a:srgbClr val="000000"/>
                        </a:solidFill>
                        <a:effectLst/>
                        <a:latin typeface="Calibri" panose="020F0502020204030204" pitchFamily="34" charset="0"/>
                      </a:endParaRPr>
                    </a:p>
                  </a:txBody>
                  <a:tcPr marL="5468" marR="5468" marT="5468" marB="0" anchor="b"/>
                </a:tc>
                <a:extLst>
                  <a:ext uri="{0D108BD9-81ED-4DB2-BD59-A6C34878D82A}">
                    <a16:rowId xmlns:a16="http://schemas.microsoft.com/office/drawing/2014/main" val="10030"/>
                  </a:ext>
                </a:extLst>
              </a:tr>
            </a:tbl>
          </a:graphicData>
        </a:graphic>
      </p:graphicFrame>
    </p:spTree>
    <p:extLst>
      <p:ext uri="{BB962C8B-B14F-4D97-AF65-F5344CB8AC3E}">
        <p14:creationId xmlns:p14="http://schemas.microsoft.com/office/powerpoint/2010/main" val="15438923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TotalTime>
  <Words>2816</Words>
  <Application>Microsoft Office PowerPoint</Application>
  <PresentationFormat>Widescreen</PresentationFormat>
  <Paragraphs>1961</Paragraphs>
  <Slides>21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Space Planning Process</vt:lpstr>
      <vt:lpstr>Space Utilization - Summary</vt:lpstr>
      <vt:lpstr>Davis School</vt:lpstr>
      <vt:lpstr>Lane School</vt:lpstr>
      <vt:lpstr>Lane School</vt:lpstr>
      <vt:lpstr>Lane Demo Classroom</vt:lpstr>
      <vt:lpstr>Full Space Inventory - Davis</vt:lpstr>
      <vt:lpstr>Full Space Inventory - Lane</vt:lpstr>
      <vt:lpstr>Full Space Inventory – Lane (continued)</vt:lpstr>
      <vt:lpstr>Full Space Inventory – Lane (continued)</vt:lpstr>
      <vt:lpstr>Full Space Inventory - JGMS</vt:lpstr>
      <vt:lpstr>Full Space Inventory - JGMS</vt:lpstr>
      <vt:lpstr>Full Space Inventory - JGMS</vt:lpstr>
      <vt:lpstr>Full Space Inventory - BHS</vt:lpstr>
      <vt:lpstr>Full Space Inventory - BHS</vt:lpstr>
      <vt:lpstr>Full Space Inventory - BHS</vt:lpstr>
      <vt:lpstr>Full Space Inventory - BHS</vt:lpstr>
      <vt:lpstr>Full Space Inventory - BHS</vt:lpstr>
      <vt:lpstr>Full Space Inventory - BHS</vt:lpstr>
      <vt:lpstr>Conclusion</vt:lpstr>
      <vt:lpstr>THANK YOU</vt:lpstr>
    </vt:vector>
  </TitlesOfParts>
  <Company>Bedford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Utilization</dc:title>
  <dc:creator>Taissir Alani</dc:creator>
  <cp:lastModifiedBy>Alani, Taissir</cp:lastModifiedBy>
  <cp:revision>36</cp:revision>
  <dcterms:created xsi:type="dcterms:W3CDTF">2020-12-18T19:30:33Z</dcterms:created>
  <dcterms:modified xsi:type="dcterms:W3CDTF">2020-12-22T19:20:22Z</dcterms:modified>
</cp:coreProperties>
</file>