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75" r:id="rId10"/>
    <p:sldId id="268" r:id="rId11"/>
    <p:sldId id="270" r:id="rId12"/>
    <p:sldId id="265" r:id="rId13"/>
    <p:sldId id="269" r:id="rId14"/>
    <p:sldId id="273" r:id="rId15"/>
    <p:sldId id="272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BF39-A158-40ED-B8A0-C50ACA112F8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A428-22B9-4D30-8CC0-3FEA1791D8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73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BF39-A158-40ED-B8A0-C50ACA112F8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A428-22B9-4D30-8CC0-3FEA1791D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3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BF39-A158-40ED-B8A0-C50ACA112F8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A428-22B9-4D30-8CC0-3FEA1791D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9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BF39-A158-40ED-B8A0-C50ACA112F8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A428-22B9-4D30-8CC0-3FEA1791D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59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BF39-A158-40ED-B8A0-C50ACA112F8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A428-22B9-4D30-8CC0-3FEA1791D8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90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BF39-A158-40ED-B8A0-C50ACA112F8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A428-22B9-4D30-8CC0-3FEA1791D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4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BF39-A158-40ED-B8A0-C50ACA112F8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A428-22B9-4D30-8CC0-3FEA1791D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03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BF39-A158-40ED-B8A0-C50ACA112F8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A428-22B9-4D30-8CC0-3FEA1791D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8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BF39-A158-40ED-B8A0-C50ACA112F8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A428-22B9-4D30-8CC0-3FEA1791D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5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27FBF39-A158-40ED-B8A0-C50ACA112F8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B0A428-22B9-4D30-8CC0-3FEA1791D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9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BF39-A158-40ED-B8A0-C50ACA112F8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A428-22B9-4D30-8CC0-3FEA1791D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4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27FBF39-A158-40ED-B8A0-C50ACA112F8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DB0A428-22B9-4D30-8CC0-3FEA1791D8E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66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2010-2020 CLASS SIZE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15,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62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546127"/>
              </p:ext>
            </p:extLst>
          </p:nvPr>
        </p:nvGraphicFramePr>
        <p:xfrm>
          <a:off x="500927" y="593096"/>
          <a:ext cx="4059554" cy="5252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6596">
                  <a:extLst>
                    <a:ext uri="{9D8B030D-6E8A-4147-A177-3AD203B41FA5}">
                      <a16:colId xmlns:a16="http://schemas.microsoft.com/office/drawing/2014/main" val="3286240829"/>
                    </a:ext>
                  </a:extLst>
                </a:gridCol>
                <a:gridCol w="1056596">
                  <a:extLst>
                    <a:ext uri="{9D8B030D-6E8A-4147-A177-3AD203B41FA5}">
                      <a16:colId xmlns:a16="http://schemas.microsoft.com/office/drawing/2014/main" val="4153470916"/>
                    </a:ext>
                  </a:extLst>
                </a:gridCol>
                <a:gridCol w="1946362">
                  <a:extLst>
                    <a:ext uri="{9D8B030D-6E8A-4147-A177-3AD203B41FA5}">
                      <a16:colId xmlns:a16="http://schemas.microsoft.com/office/drawing/2014/main" val="99902267"/>
                    </a:ext>
                  </a:extLst>
                </a:gridCol>
              </a:tblGrid>
              <a:tr h="192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Male or Female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YOG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Transferred From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198434"/>
                  </a:ext>
                </a:extLst>
              </a:tr>
              <a:tr h="192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Private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5534857"/>
                  </a:ext>
                </a:extLst>
              </a:tr>
              <a:tr h="192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Waltham Public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7655274"/>
                  </a:ext>
                </a:extLst>
              </a:tr>
              <a:tr h="192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Lowell Public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648823"/>
                  </a:ext>
                </a:extLst>
              </a:tr>
              <a:tr h="192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Metco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210130"/>
                  </a:ext>
                </a:extLst>
              </a:tr>
              <a:tr h="192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California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057416"/>
                  </a:ext>
                </a:extLst>
              </a:tr>
              <a:tr h="192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Boston Public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212581"/>
                  </a:ext>
                </a:extLst>
              </a:tr>
              <a:tr h="192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Melrose Public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076208"/>
                  </a:ext>
                </a:extLst>
              </a:tr>
              <a:tr h="192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Melrose Public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351222"/>
                  </a:ext>
                </a:extLst>
              </a:tr>
              <a:tr h="192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Lawrence Public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883077"/>
                  </a:ext>
                </a:extLst>
              </a:tr>
              <a:tr h="192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Charter School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631557"/>
                  </a:ext>
                </a:extLst>
              </a:tr>
              <a:tr h="192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Private School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808462"/>
                  </a:ext>
                </a:extLst>
              </a:tr>
              <a:tr h="192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Metco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9340425"/>
                  </a:ext>
                </a:extLst>
              </a:tr>
              <a:tr h="192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Lexington Montessori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3308601"/>
                  </a:ext>
                </a:extLst>
              </a:tr>
              <a:tr h="192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Lexington Montessori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3593086"/>
                  </a:ext>
                </a:extLst>
              </a:tr>
              <a:tr h="192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New York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160243"/>
                  </a:ext>
                </a:extLst>
              </a:tr>
              <a:tr h="192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France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34228"/>
                  </a:ext>
                </a:extLst>
              </a:tr>
              <a:tr h="1924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smtClean="0">
                          <a:effectLst/>
                        </a:rPr>
                        <a:t>Pennsylvania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482"/>
                  </a:ext>
                </a:extLst>
              </a:tr>
              <a:tr h="183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Billerica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551915"/>
                  </a:ext>
                </a:extLst>
              </a:tr>
              <a:tr h="15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LABBB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64884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786271"/>
              </p:ext>
            </p:extLst>
          </p:nvPr>
        </p:nvGraphicFramePr>
        <p:xfrm>
          <a:off x="9560559" y="326571"/>
          <a:ext cx="2470331" cy="55560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4223">
                  <a:extLst>
                    <a:ext uri="{9D8B030D-6E8A-4147-A177-3AD203B41FA5}">
                      <a16:colId xmlns:a16="http://schemas.microsoft.com/office/drawing/2014/main" val="1858818982"/>
                    </a:ext>
                  </a:extLst>
                </a:gridCol>
                <a:gridCol w="1346108">
                  <a:extLst>
                    <a:ext uri="{9D8B030D-6E8A-4147-A177-3AD203B41FA5}">
                      <a16:colId xmlns:a16="http://schemas.microsoft.com/office/drawing/2014/main" val="1135405229"/>
                    </a:ext>
                  </a:extLst>
                </a:gridCol>
              </a:tblGrid>
              <a:tr h="442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Grade in Fall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New School District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529968"/>
                  </a:ext>
                </a:extLst>
              </a:tr>
              <a:tr h="1915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2019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Transferred to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02322"/>
                  </a:ext>
                </a:extLst>
              </a:tr>
              <a:tr h="191558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616659"/>
                  </a:ext>
                </a:extLst>
              </a:tr>
              <a:tr h="1915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Boston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841765"/>
                  </a:ext>
                </a:extLst>
              </a:tr>
              <a:tr h="1915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Wellesley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717976"/>
                  </a:ext>
                </a:extLst>
              </a:tr>
              <a:tr h="1915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Shrewsbury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500576"/>
                  </a:ext>
                </a:extLst>
              </a:tr>
              <a:tr h="1915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Wisconson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551326"/>
                  </a:ext>
                </a:extLst>
              </a:tr>
              <a:tr h="1915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Billerica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4374562"/>
                  </a:ext>
                </a:extLst>
              </a:tr>
              <a:tr h="1915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Chelmsford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7813973"/>
                  </a:ext>
                </a:extLst>
              </a:tr>
              <a:tr h="1915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Private School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553297"/>
                  </a:ext>
                </a:extLst>
              </a:tr>
              <a:tr h="1915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Fenn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592857"/>
                  </a:ext>
                </a:extLst>
              </a:tr>
              <a:tr h="1915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Texas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937878"/>
                  </a:ext>
                </a:extLst>
              </a:tr>
              <a:tr h="1915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Fenn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3680455"/>
                  </a:ext>
                </a:extLst>
              </a:tr>
              <a:tr h="1915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Fenn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834073"/>
                  </a:ext>
                </a:extLst>
              </a:tr>
              <a:tr h="1915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Moved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095307"/>
                  </a:ext>
                </a:extLst>
              </a:tr>
              <a:tr h="1915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Georgia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922991"/>
                  </a:ext>
                </a:extLst>
              </a:tr>
              <a:tr h="1915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Private School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1710973"/>
                  </a:ext>
                </a:extLst>
              </a:tr>
              <a:tr h="1915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Private School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9319529"/>
                  </a:ext>
                </a:extLst>
              </a:tr>
              <a:tr h="1915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Quincy School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746900"/>
                  </a:ext>
                </a:extLst>
              </a:tr>
              <a:tr h="1915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Holbrook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105988"/>
                  </a:ext>
                </a:extLst>
              </a:tr>
              <a:tr h="1915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Private School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22" marR="9122" marT="91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58703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962770"/>
              </p:ext>
            </p:extLst>
          </p:nvPr>
        </p:nvGraphicFramePr>
        <p:xfrm>
          <a:off x="4885600" y="2076801"/>
          <a:ext cx="4059554" cy="2504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6596">
                  <a:extLst>
                    <a:ext uri="{9D8B030D-6E8A-4147-A177-3AD203B41FA5}">
                      <a16:colId xmlns:a16="http://schemas.microsoft.com/office/drawing/2014/main" val="1485228714"/>
                    </a:ext>
                  </a:extLst>
                </a:gridCol>
                <a:gridCol w="1056596">
                  <a:extLst>
                    <a:ext uri="{9D8B030D-6E8A-4147-A177-3AD203B41FA5}">
                      <a16:colId xmlns:a16="http://schemas.microsoft.com/office/drawing/2014/main" val="4019743759"/>
                    </a:ext>
                  </a:extLst>
                </a:gridCol>
                <a:gridCol w="1946362">
                  <a:extLst>
                    <a:ext uri="{9D8B030D-6E8A-4147-A177-3AD203B41FA5}">
                      <a16:colId xmlns:a16="http://schemas.microsoft.com/office/drawing/2014/main" val="3757582480"/>
                    </a:ext>
                  </a:extLst>
                </a:gridCol>
              </a:tblGrid>
              <a:tr h="183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Private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5664040"/>
                  </a:ext>
                </a:extLst>
              </a:tr>
              <a:tr h="183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Lowell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344648"/>
                  </a:ext>
                </a:extLst>
              </a:tr>
              <a:tr h="15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Private School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019013"/>
                  </a:ext>
                </a:extLst>
              </a:tr>
              <a:tr h="183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Pennsylvania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666326"/>
                  </a:ext>
                </a:extLst>
              </a:tr>
              <a:tr h="183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Metco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332104"/>
                  </a:ext>
                </a:extLst>
              </a:tr>
              <a:tr h="183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New York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663882"/>
                  </a:ext>
                </a:extLst>
              </a:tr>
              <a:tr h="1571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Home School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1672013"/>
                  </a:ext>
                </a:extLst>
              </a:tr>
              <a:tr h="183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Home School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490499"/>
                  </a:ext>
                </a:extLst>
              </a:tr>
              <a:tr h="183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F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METCO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892811"/>
                  </a:ext>
                </a:extLst>
              </a:tr>
              <a:tr h="183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Winchester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05" marR="6605" marT="66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85488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6503" y="182880"/>
            <a:ext cx="45589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JGMS COMINGS AND GOINGS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6429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686354"/>
              </p:ext>
            </p:extLst>
          </p:nvPr>
        </p:nvGraphicFramePr>
        <p:xfrm>
          <a:off x="483326" y="391891"/>
          <a:ext cx="6348549" cy="52251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98913">
                  <a:extLst>
                    <a:ext uri="{9D8B030D-6E8A-4147-A177-3AD203B41FA5}">
                      <a16:colId xmlns:a16="http://schemas.microsoft.com/office/drawing/2014/main" val="2549260462"/>
                    </a:ext>
                  </a:extLst>
                </a:gridCol>
                <a:gridCol w="2049636">
                  <a:extLst>
                    <a:ext uri="{9D8B030D-6E8A-4147-A177-3AD203B41FA5}">
                      <a16:colId xmlns:a16="http://schemas.microsoft.com/office/drawing/2014/main" val="2138523051"/>
                    </a:ext>
                  </a:extLst>
                </a:gridCol>
              </a:tblGrid>
              <a:tr h="3483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JGMS Section with Class Size ≥ 25</a:t>
                      </a:r>
                      <a:endParaRPr lang="en-US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Class Size 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761503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Learning Strategies 6 Orange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720853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French 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924924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Art 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26998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Music 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73317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 6 (Average of 25.12)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28, 30, 29, 30, 29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2252799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English 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25977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SS 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25, 25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8609449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Science 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2344551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Technology Education 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26, 26, 25, 25, 26, 25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8698724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Art 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25, 27, 27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3900707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Exploratory Courses 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25, 25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037401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 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30, 30, 25, 25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699610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Technology Education 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6439961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PE 8 and Health 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25, 25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50439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483962"/>
              </p:ext>
            </p:extLst>
          </p:nvPr>
        </p:nvGraphicFramePr>
        <p:xfrm>
          <a:off x="7053626" y="4578238"/>
          <a:ext cx="4572000" cy="1038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4225">
                  <a:extLst>
                    <a:ext uri="{9D8B030D-6E8A-4147-A177-3AD203B41FA5}">
                      <a16:colId xmlns:a16="http://schemas.microsoft.com/office/drawing/2014/main" val="2048165235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1726636502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JGMS Section with Class Size ⩽ 10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Class Size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0055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Directed Study 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9, 8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857332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7th Grade Math Purple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17696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040880" y="391891"/>
            <a:ext cx="4480560" cy="36933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Classes </a:t>
            </a:r>
            <a:r>
              <a:rPr lang="en-US" b="1" u="sng" dirty="0" smtClean="0"/>
              <a:t>&lt; </a:t>
            </a:r>
            <a:r>
              <a:rPr lang="en-US" b="1" dirty="0" smtClean="0"/>
              <a:t>10</a:t>
            </a:r>
          </a:p>
          <a:p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3 classes at or under 10/ 1 core subject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31 classes at or over 25/ 4 core subjects</a:t>
            </a:r>
          </a:p>
          <a:p>
            <a:r>
              <a:rPr lang="en-US" dirty="0" smtClean="0"/>
              <a:t>_____________________________________</a:t>
            </a:r>
          </a:p>
          <a:p>
            <a:r>
              <a:rPr lang="en-US" b="1" dirty="0" smtClean="0"/>
              <a:t>Classes </a:t>
            </a:r>
            <a:r>
              <a:rPr lang="en-US" b="1" u="sng" dirty="0" smtClean="0"/>
              <a:t>&gt;</a:t>
            </a:r>
            <a:r>
              <a:rPr lang="en-US" b="1" dirty="0" smtClean="0"/>
              <a:t> 25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12 classes at 25 max/ 4 core subjects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3 classes at 26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4 classes at 27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 class at 28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 classes at 29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4 classes at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654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415220"/>
              </p:ext>
            </p:extLst>
          </p:nvPr>
        </p:nvGraphicFramePr>
        <p:xfrm>
          <a:off x="1554477" y="2090053"/>
          <a:ext cx="8660676" cy="3239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5169">
                  <a:extLst>
                    <a:ext uri="{9D8B030D-6E8A-4147-A177-3AD203B41FA5}">
                      <a16:colId xmlns:a16="http://schemas.microsoft.com/office/drawing/2014/main" val="2398007252"/>
                    </a:ext>
                  </a:extLst>
                </a:gridCol>
                <a:gridCol w="2165169">
                  <a:extLst>
                    <a:ext uri="{9D8B030D-6E8A-4147-A177-3AD203B41FA5}">
                      <a16:colId xmlns:a16="http://schemas.microsoft.com/office/drawing/2014/main" val="2856717110"/>
                    </a:ext>
                  </a:extLst>
                </a:gridCol>
                <a:gridCol w="2165169">
                  <a:extLst>
                    <a:ext uri="{9D8B030D-6E8A-4147-A177-3AD203B41FA5}">
                      <a16:colId xmlns:a16="http://schemas.microsoft.com/office/drawing/2014/main" val="1380770268"/>
                    </a:ext>
                  </a:extLst>
                </a:gridCol>
                <a:gridCol w="2165169">
                  <a:extLst>
                    <a:ext uri="{9D8B030D-6E8A-4147-A177-3AD203B41FA5}">
                      <a16:colId xmlns:a16="http://schemas.microsoft.com/office/drawing/2014/main" val="2300319287"/>
                    </a:ext>
                  </a:extLst>
                </a:gridCol>
              </a:tblGrid>
              <a:tr h="5399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YOG/Grade Level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Bedford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HAFB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Total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404181"/>
                  </a:ext>
                </a:extLst>
              </a:tr>
              <a:tr h="5399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Class of 2020 (Gr. 12)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174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194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988053"/>
                  </a:ext>
                </a:extLst>
              </a:tr>
              <a:tr h="5399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Class of 2021 (Gr. 11)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154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29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183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894488"/>
                  </a:ext>
                </a:extLst>
              </a:tr>
              <a:tr h="5399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Class of 2022 (Gr. 10)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199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37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236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731505"/>
                  </a:ext>
                </a:extLst>
              </a:tr>
              <a:tr h="5399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Class of 2023 (Gr. 9)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187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228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6104585"/>
                  </a:ext>
                </a:extLst>
              </a:tr>
              <a:tr h="5399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BHS Totals as of 10/1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714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127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841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236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373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Overlays and Average Class Sizes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248252"/>
              </p:ext>
            </p:extLst>
          </p:nvPr>
        </p:nvGraphicFramePr>
        <p:xfrm>
          <a:off x="1097280" y="2506345"/>
          <a:ext cx="10058400" cy="2336800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2426427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103681596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4255895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9578303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/>
                      </a:r>
                      <a:br>
                        <a:rPr lang="en-US" sz="2400" dirty="0">
                          <a:effectLst/>
                        </a:rPr>
                      </a:b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Tier I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Tier II &amp; III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4117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Sections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1706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Overlays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278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 Class Size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18.08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6.123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379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868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006158"/>
              </p:ext>
            </p:extLst>
          </p:nvPr>
        </p:nvGraphicFramePr>
        <p:xfrm>
          <a:off x="0" y="0"/>
          <a:ext cx="12191999" cy="6561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2494">
                  <a:extLst>
                    <a:ext uri="{9D8B030D-6E8A-4147-A177-3AD203B41FA5}">
                      <a16:colId xmlns:a16="http://schemas.microsoft.com/office/drawing/2014/main" val="672657777"/>
                    </a:ext>
                  </a:extLst>
                </a:gridCol>
                <a:gridCol w="1146257">
                  <a:extLst>
                    <a:ext uri="{9D8B030D-6E8A-4147-A177-3AD203B41FA5}">
                      <a16:colId xmlns:a16="http://schemas.microsoft.com/office/drawing/2014/main" val="2888426196"/>
                    </a:ext>
                  </a:extLst>
                </a:gridCol>
                <a:gridCol w="1424136">
                  <a:extLst>
                    <a:ext uri="{9D8B030D-6E8A-4147-A177-3AD203B41FA5}">
                      <a16:colId xmlns:a16="http://schemas.microsoft.com/office/drawing/2014/main" val="1313449321"/>
                    </a:ext>
                  </a:extLst>
                </a:gridCol>
                <a:gridCol w="6999112">
                  <a:extLst>
                    <a:ext uri="{9D8B030D-6E8A-4147-A177-3AD203B41FA5}">
                      <a16:colId xmlns:a16="http://schemas.microsoft.com/office/drawing/2014/main" val="1662256613"/>
                    </a:ext>
                  </a:extLst>
                </a:gridCol>
              </a:tblGrid>
              <a:tr h="1746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Course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Level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Class size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Rationale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865792"/>
                  </a:ext>
                </a:extLst>
              </a:tr>
              <a:tr h="3853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Writing Lab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CP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Remedial minor for upperclassmen who need assistance with writing; given their writing needs, a small number works well for individualized attention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559297"/>
                  </a:ext>
                </a:extLst>
              </a:tr>
              <a:tr h="1746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English </a:t>
                      </a:r>
                      <a:r>
                        <a:rPr lang="en-US" sz="1400" dirty="0">
                          <a:effectLst/>
                        </a:rPr>
                        <a:t>I (2)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CP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 &amp;10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1760250"/>
                  </a:ext>
                </a:extLst>
              </a:tr>
              <a:tr h="1746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Creative Writing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620263"/>
                  </a:ext>
                </a:extLst>
              </a:tr>
              <a:tr h="2799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STEM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CP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This is a course that requires individualized instruction and remediation to help students with Math and Science MCAS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55080"/>
                  </a:ext>
                </a:extLst>
              </a:tr>
              <a:tr h="1746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Math Lab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CP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This cohort is part of our Calculus Project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4804953"/>
                  </a:ext>
                </a:extLst>
              </a:tr>
              <a:tr h="1746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Algebra I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CP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089908"/>
                  </a:ext>
                </a:extLst>
              </a:tr>
              <a:tr h="1746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Algebra I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152926"/>
                  </a:ext>
                </a:extLst>
              </a:tr>
              <a:tr h="1746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Modern World History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CP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268975"/>
                  </a:ext>
                </a:extLst>
              </a:tr>
              <a:tr h="1746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Intro to Programming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Other section is at 25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587261"/>
                  </a:ext>
                </a:extLst>
              </a:tr>
              <a:tr h="2799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Biology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Second section has 20-when scheduling last year there were over 30 requests for course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4797891"/>
                  </a:ext>
                </a:extLst>
              </a:tr>
              <a:tr h="1746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Chemistry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CP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656075"/>
                  </a:ext>
                </a:extLst>
              </a:tr>
              <a:tr h="1746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Lifetime Activities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79166"/>
                  </a:ext>
                </a:extLst>
              </a:tr>
              <a:tr h="3853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Latin 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CP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Other Latin 2 course is at 12. This course cannot run as a singleton as it is the second year of a graduation requirement and students must be able to fit it in their schedules.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003484"/>
                  </a:ext>
                </a:extLst>
              </a:tr>
              <a:tr h="1746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Advanced Latin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Other Adv. Latin sections are at 18 and 16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315367"/>
                  </a:ext>
                </a:extLst>
              </a:tr>
              <a:tr h="3853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French 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Other French 3 class is at 17. This course cannot run as a singleton as it is a graduation requirement and students must be able to fit it in their schedules.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3577634"/>
                  </a:ext>
                </a:extLst>
              </a:tr>
              <a:tr h="3853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French 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Other French 4 class is at 15. This course cannot run as a singleton as it is the second year of a graduation requirement  and students must be able to fit it in their schedules.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687" marR="34687" marT="34687" marB="346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423708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92982" y="2396636"/>
            <a:ext cx="3762103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Classes </a:t>
            </a:r>
            <a:r>
              <a:rPr lang="en-US" b="1" u="sng" dirty="0" smtClean="0"/>
              <a:t>&lt;</a:t>
            </a:r>
            <a:r>
              <a:rPr lang="en-US" b="1" dirty="0" smtClean="0"/>
              <a:t> 10</a:t>
            </a:r>
          </a:p>
          <a:p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12 core subjects at or under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5 electives at or under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80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298629"/>
              </p:ext>
            </p:extLst>
          </p:nvPr>
        </p:nvGraphicFramePr>
        <p:xfrm>
          <a:off x="4370962" y="0"/>
          <a:ext cx="7821038" cy="63429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7016">
                  <a:extLst>
                    <a:ext uri="{9D8B030D-6E8A-4147-A177-3AD203B41FA5}">
                      <a16:colId xmlns:a16="http://schemas.microsoft.com/office/drawing/2014/main" val="3591392856"/>
                    </a:ext>
                  </a:extLst>
                </a:gridCol>
                <a:gridCol w="613634">
                  <a:extLst>
                    <a:ext uri="{9D8B030D-6E8A-4147-A177-3AD203B41FA5}">
                      <a16:colId xmlns:a16="http://schemas.microsoft.com/office/drawing/2014/main" val="4188314482"/>
                    </a:ext>
                  </a:extLst>
                </a:gridCol>
                <a:gridCol w="959500">
                  <a:extLst>
                    <a:ext uri="{9D8B030D-6E8A-4147-A177-3AD203B41FA5}">
                      <a16:colId xmlns:a16="http://schemas.microsoft.com/office/drawing/2014/main" val="872732824"/>
                    </a:ext>
                  </a:extLst>
                </a:gridCol>
                <a:gridCol w="4540888">
                  <a:extLst>
                    <a:ext uri="{9D8B030D-6E8A-4147-A177-3AD203B41FA5}">
                      <a16:colId xmlns:a16="http://schemas.microsoft.com/office/drawing/2014/main" val="3140429777"/>
                    </a:ext>
                  </a:extLst>
                </a:gridCol>
              </a:tblGrid>
              <a:tr h="2336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Course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Level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Class size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Rationale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623123"/>
                  </a:ext>
                </a:extLst>
              </a:tr>
              <a:tr h="374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English I (co-taught)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CP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Originally 2 sections but did not have enough coverage for Special Educator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736047"/>
                  </a:ext>
                </a:extLst>
              </a:tr>
              <a:tr h="2336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English IV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CP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Only one section offered for seniors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9078401"/>
                  </a:ext>
                </a:extLst>
              </a:tr>
              <a:tr h="7969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Algebra I, Fundamentals of Math II, Math Applications (all overlayed and co-taught)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CP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There are two singleton students with complicated profiles that are included in this overlayed course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597556"/>
                  </a:ext>
                </a:extLst>
              </a:tr>
              <a:tr h="2336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Intro. to Business (2)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CP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24, 25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191957"/>
                  </a:ext>
                </a:extLst>
              </a:tr>
              <a:tr h="2336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Accounting I (2)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CP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21, 25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Overlayed with Accounting II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2560064"/>
                  </a:ext>
                </a:extLst>
              </a:tr>
              <a:tr h="2336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Latin 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CP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826573"/>
                  </a:ext>
                </a:extLst>
              </a:tr>
              <a:tr h="2336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French 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CP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804432"/>
                  </a:ext>
                </a:extLst>
              </a:tr>
              <a:tr h="2336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Spanish 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CP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388122"/>
                  </a:ext>
                </a:extLst>
              </a:tr>
              <a:tr h="2336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Spanish 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CP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4965822"/>
                  </a:ext>
                </a:extLst>
              </a:tr>
              <a:tr h="2336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Spanish 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CP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047246"/>
                  </a:ext>
                </a:extLst>
              </a:tr>
              <a:tr h="2336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Spanish 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CP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0047149"/>
                  </a:ext>
                </a:extLst>
              </a:tr>
              <a:tr h="5152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Spanish 3-advanced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Largest Spanish 3-adv class in the last 5 years. Overall increased enrollment in this course. More FTEs were needed for CP novice courses than in previous years.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6388" marR="46388" marT="46388" marB="463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189906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4320" y="300446"/>
            <a:ext cx="3853543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College Prep Classes</a:t>
            </a:r>
            <a:r>
              <a:rPr lang="en-US" b="1" u="sng" dirty="0" smtClean="0"/>
              <a:t> &gt; </a:t>
            </a:r>
            <a:r>
              <a:rPr lang="en-US" b="1" dirty="0" smtClean="0"/>
              <a:t>18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10 </a:t>
            </a:r>
            <a:r>
              <a:rPr lang="en-US" dirty="0"/>
              <a:t>c</a:t>
            </a:r>
            <a:r>
              <a:rPr lang="en-US" dirty="0" smtClean="0"/>
              <a:t>ore subjects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4 electives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913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413047"/>
              </p:ext>
            </p:extLst>
          </p:nvPr>
        </p:nvGraphicFramePr>
        <p:xfrm>
          <a:off x="0" y="1"/>
          <a:ext cx="7171508" cy="63830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1314">
                  <a:extLst>
                    <a:ext uri="{9D8B030D-6E8A-4147-A177-3AD203B41FA5}">
                      <a16:colId xmlns:a16="http://schemas.microsoft.com/office/drawing/2014/main" val="2486262247"/>
                    </a:ext>
                  </a:extLst>
                </a:gridCol>
                <a:gridCol w="1345475">
                  <a:extLst>
                    <a:ext uri="{9D8B030D-6E8A-4147-A177-3AD203B41FA5}">
                      <a16:colId xmlns:a16="http://schemas.microsoft.com/office/drawing/2014/main" val="2481879451"/>
                    </a:ext>
                  </a:extLst>
                </a:gridCol>
                <a:gridCol w="1541417">
                  <a:extLst>
                    <a:ext uri="{9D8B030D-6E8A-4147-A177-3AD203B41FA5}">
                      <a16:colId xmlns:a16="http://schemas.microsoft.com/office/drawing/2014/main" val="380289090"/>
                    </a:ext>
                  </a:extLst>
                </a:gridCol>
                <a:gridCol w="1933302">
                  <a:extLst>
                    <a:ext uri="{9D8B030D-6E8A-4147-A177-3AD203B41FA5}">
                      <a16:colId xmlns:a16="http://schemas.microsoft.com/office/drawing/2014/main" val="1350381338"/>
                    </a:ext>
                  </a:extLst>
                </a:gridCol>
              </a:tblGrid>
              <a:tr h="2736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Course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Level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Class size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Rationale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843613"/>
                  </a:ext>
                </a:extLst>
              </a:tr>
              <a:tr h="2736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Healthy Behaviors (2)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 &amp; 27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6214305"/>
                  </a:ext>
                </a:extLst>
              </a:tr>
              <a:tr h="2736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Sports Activities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023470"/>
                  </a:ext>
                </a:extLst>
              </a:tr>
              <a:tr h="2736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Sports Activities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769090"/>
                  </a:ext>
                </a:extLst>
              </a:tr>
              <a:tr h="2736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Fitness Concepts (2)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 &amp;27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5547794"/>
                  </a:ext>
                </a:extLst>
              </a:tr>
              <a:tr h="2736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9th Grade Fitness (5)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26, 26, 27, 27, 28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4502681"/>
                  </a:ext>
                </a:extLst>
              </a:tr>
              <a:tr h="2736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Engligh I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437285"/>
                  </a:ext>
                </a:extLst>
              </a:tr>
              <a:tr h="2736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English I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HH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941717"/>
                  </a:ext>
                </a:extLst>
              </a:tr>
              <a:tr h="2736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Literature &amp; Comp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813444"/>
                  </a:ext>
                </a:extLst>
              </a:tr>
              <a:tr h="2736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Asian American Literature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795303"/>
                  </a:ext>
                </a:extLst>
              </a:tr>
              <a:tr h="2736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British Literature (2)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25, 25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867558"/>
                  </a:ext>
                </a:extLst>
              </a:tr>
              <a:tr h="2736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Film Analysis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532463"/>
                  </a:ext>
                </a:extLst>
              </a:tr>
              <a:tr h="2736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Statistics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Allowed 3 off waitlist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0996498"/>
                  </a:ext>
                </a:extLst>
              </a:tr>
              <a:tr h="2736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Geometry (3)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HH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25, 25, 25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7910148"/>
                  </a:ext>
                </a:extLst>
              </a:tr>
              <a:tr h="2736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Business Math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123252"/>
                  </a:ext>
                </a:extLst>
              </a:tr>
              <a:tr h="2736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 Calculus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847804"/>
                  </a:ext>
                </a:extLst>
              </a:tr>
              <a:tr h="2736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Intro to Programming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117141"/>
                  </a:ext>
                </a:extLst>
              </a:tr>
              <a:tr h="2603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Psychology 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AP/H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555818"/>
                  </a:ext>
                </a:extLst>
              </a:tr>
              <a:tr h="2615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Gender </a:t>
                      </a:r>
                      <a:r>
                        <a:rPr lang="en-US" sz="1400" dirty="0" smtClean="0">
                          <a:effectLst/>
                        </a:rPr>
                        <a:t>Studies</a:t>
                      </a:r>
                      <a:endParaRPr lang="en-US" sz="1400" dirty="0">
                        <a:effectLst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Heterogeneous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787005"/>
                  </a:ext>
                </a:extLst>
              </a:tr>
              <a:tr h="2800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Economics</a:t>
                      </a:r>
                      <a:endParaRPr lang="en-US" sz="1400" dirty="0">
                        <a:effectLst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HH/H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495829"/>
                  </a:ext>
                </a:extLst>
              </a:tr>
              <a:tr h="424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Economics</a:t>
                      </a:r>
                      <a:endParaRPr lang="en-US" sz="1400" dirty="0">
                        <a:effectLst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HH/H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4120" marR="34120" marT="34120" marB="341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8407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41326" y="1058091"/>
            <a:ext cx="4689565" cy="28623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Honor, High Honors, AP classes </a:t>
            </a:r>
            <a:r>
              <a:rPr lang="en-US" b="1" u="sng" dirty="0" smtClean="0"/>
              <a:t>&gt;</a:t>
            </a:r>
            <a:r>
              <a:rPr lang="en-US" b="1" dirty="0" smtClean="0"/>
              <a:t> 25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11 core subjects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6 elective majors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12 elective minors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13 at 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10 at 26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5 at 27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 at 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2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TRENDS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361975"/>
              </p:ext>
            </p:extLst>
          </p:nvPr>
        </p:nvGraphicFramePr>
        <p:xfrm>
          <a:off x="1802675" y="1854925"/>
          <a:ext cx="8425538" cy="4232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6354">
                  <a:extLst>
                    <a:ext uri="{9D8B030D-6E8A-4147-A177-3AD203B41FA5}">
                      <a16:colId xmlns:a16="http://schemas.microsoft.com/office/drawing/2014/main" val="3914703062"/>
                    </a:ext>
                  </a:extLst>
                </a:gridCol>
                <a:gridCol w="933648">
                  <a:extLst>
                    <a:ext uri="{9D8B030D-6E8A-4147-A177-3AD203B41FA5}">
                      <a16:colId xmlns:a16="http://schemas.microsoft.com/office/drawing/2014/main" val="173411506"/>
                    </a:ext>
                  </a:extLst>
                </a:gridCol>
                <a:gridCol w="933648">
                  <a:extLst>
                    <a:ext uri="{9D8B030D-6E8A-4147-A177-3AD203B41FA5}">
                      <a16:colId xmlns:a16="http://schemas.microsoft.com/office/drawing/2014/main" val="75935745"/>
                    </a:ext>
                  </a:extLst>
                </a:gridCol>
                <a:gridCol w="933648">
                  <a:extLst>
                    <a:ext uri="{9D8B030D-6E8A-4147-A177-3AD203B41FA5}">
                      <a16:colId xmlns:a16="http://schemas.microsoft.com/office/drawing/2014/main" val="2899301107"/>
                    </a:ext>
                  </a:extLst>
                </a:gridCol>
                <a:gridCol w="933648">
                  <a:extLst>
                    <a:ext uri="{9D8B030D-6E8A-4147-A177-3AD203B41FA5}">
                      <a16:colId xmlns:a16="http://schemas.microsoft.com/office/drawing/2014/main" val="3222313135"/>
                    </a:ext>
                  </a:extLst>
                </a:gridCol>
                <a:gridCol w="933648">
                  <a:extLst>
                    <a:ext uri="{9D8B030D-6E8A-4147-A177-3AD203B41FA5}">
                      <a16:colId xmlns:a16="http://schemas.microsoft.com/office/drawing/2014/main" val="1288308879"/>
                    </a:ext>
                  </a:extLst>
                </a:gridCol>
                <a:gridCol w="933648">
                  <a:extLst>
                    <a:ext uri="{9D8B030D-6E8A-4147-A177-3AD203B41FA5}">
                      <a16:colId xmlns:a16="http://schemas.microsoft.com/office/drawing/2014/main" val="1152051835"/>
                    </a:ext>
                  </a:extLst>
                </a:gridCol>
                <a:gridCol w="933648">
                  <a:extLst>
                    <a:ext uri="{9D8B030D-6E8A-4147-A177-3AD203B41FA5}">
                      <a16:colId xmlns:a16="http://schemas.microsoft.com/office/drawing/2014/main" val="2205343016"/>
                    </a:ext>
                  </a:extLst>
                </a:gridCol>
                <a:gridCol w="933648">
                  <a:extLst>
                    <a:ext uri="{9D8B030D-6E8A-4147-A177-3AD203B41FA5}">
                      <a16:colId xmlns:a16="http://schemas.microsoft.com/office/drawing/2014/main" val="1552503529"/>
                    </a:ext>
                  </a:extLst>
                </a:gridCol>
              </a:tblGrid>
              <a:tr h="5290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School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10/1/12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10/1/13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10/1/14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10/1/15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10/1/16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10/1/17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10/1/18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10/1/19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2173765"/>
                  </a:ext>
                </a:extLst>
              </a:tr>
              <a:tr h="5290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PreSch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69705088"/>
                  </a:ext>
                </a:extLst>
              </a:tr>
              <a:tr h="5290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Davis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492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603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598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602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598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79131183"/>
                  </a:ext>
                </a:extLst>
              </a:tr>
              <a:tr h="5290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Lane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609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611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601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28173212"/>
                  </a:ext>
                </a:extLst>
              </a:tr>
              <a:tr h="5290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JGMS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577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586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594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29126575"/>
                  </a:ext>
                </a:extLst>
              </a:tr>
              <a:tr h="5290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BHS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881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868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884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859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859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817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838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841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91422345"/>
                  </a:ext>
                </a:extLst>
              </a:tr>
              <a:tr h="5290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2487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2509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2494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2510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2585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2610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2618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2634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74478011"/>
                  </a:ext>
                </a:extLst>
              </a:tr>
              <a:tr h="5290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Tot/PreS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2527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2545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2530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2546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2618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2652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2656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2685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95785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98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PROJECTIONS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6841" y="1690688"/>
            <a:ext cx="7904135" cy="436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05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PROJECTIONS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2335" y="1690688"/>
            <a:ext cx="10131635" cy="379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04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SIZE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u="sng" dirty="0" smtClean="0"/>
              <a:t>Guideline</a:t>
            </a:r>
            <a:r>
              <a:rPr lang="en-US" dirty="0" smtClean="0"/>
              <a:t> </a:t>
            </a:r>
            <a:r>
              <a:rPr lang="en-US" dirty="0"/>
              <a:t>		</a:t>
            </a:r>
            <a:r>
              <a:rPr lang="en-US" u="sng" dirty="0"/>
              <a:t>Maximum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Kindergarten 		18 			20</a:t>
            </a:r>
          </a:p>
          <a:p>
            <a:pPr marL="0" indent="0">
              <a:buNone/>
            </a:pPr>
            <a:r>
              <a:rPr lang="en-US" dirty="0"/>
              <a:t>Grade 1 		</a:t>
            </a:r>
            <a:r>
              <a:rPr lang="en-US" dirty="0" smtClean="0"/>
              <a:t>	20 </a:t>
            </a:r>
            <a:r>
              <a:rPr lang="en-US" dirty="0"/>
              <a:t>			22</a:t>
            </a:r>
          </a:p>
          <a:p>
            <a:pPr marL="0" indent="0">
              <a:buNone/>
            </a:pPr>
            <a:r>
              <a:rPr lang="en-US" dirty="0"/>
              <a:t>Grades 2-5 		22 			24</a:t>
            </a:r>
          </a:p>
          <a:p>
            <a:pPr marL="0" indent="0">
              <a:buNone/>
            </a:pPr>
            <a:r>
              <a:rPr lang="en-US" dirty="0"/>
              <a:t>Grades 6-8 		23 			25</a:t>
            </a:r>
          </a:p>
          <a:p>
            <a:pPr marL="0" indent="0">
              <a:buNone/>
            </a:pPr>
            <a:r>
              <a:rPr lang="en-US" dirty="0"/>
              <a:t>High School 		18			20 (college prep)  </a:t>
            </a:r>
          </a:p>
          <a:p>
            <a:pPr marL="0" indent="0">
              <a:buNone/>
            </a:pPr>
            <a:r>
              <a:rPr lang="en-US" dirty="0" smtClean="0"/>
              <a:t>			22 </a:t>
            </a:r>
            <a:r>
              <a:rPr lang="en-US" dirty="0"/>
              <a:t>			25 (honors and high honors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Additionally, the middle and high school should strive to keep aggregate student numbers per teacher at a 100 limit.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27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61" y="1056824"/>
            <a:ext cx="11975003" cy="38274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8354" y="287383"/>
            <a:ext cx="86214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Davis School</a:t>
            </a:r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880674"/>
              </p:ext>
            </p:extLst>
          </p:nvPr>
        </p:nvGraphicFramePr>
        <p:xfrm>
          <a:off x="1901371" y="5097422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11837926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7053165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317448229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Integrated</a:t>
                      </a:r>
                      <a:r>
                        <a:rPr lang="en-US" baseline="0" dirty="0" smtClean="0"/>
                        <a:t> Pre-School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395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 Education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Related Service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Non-Special</a:t>
                      </a:r>
                      <a:r>
                        <a:rPr lang="en-US" baseline="0" dirty="0" smtClean="0"/>
                        <a:t> Education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137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08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90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25" y="1554480"/>
            <a:ext cx="11874298" cy="4532812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75991"/>
          </a:xfrm>
        </p:spPr>
        <p:txBody>
          <a:bodyPr/>
          <a:lstStyle/>
          <a:p>
            <a:r>
              <a:rPr lang="en-US" dirty="0" smtClean="0"/>
              <a:t>LANE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68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JGMS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075857"/>
              </p:ext>
            </p:extLst>
          </p:nvPr>
        </p:nvGraphicFramePr>
        <p:xfrm>
          <a:off x="2050869" y="2116185"/>
          <a:ext cx="7602582" cy="3448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01291">
                  <a:extLst>
                    <a:ext uri="{9D8B030D-6E8A-4147-A177-3AD203B41FA5}">
                      <a16:colId xmlns:a16="http://schemas.microsoft.com/office/drawing/2014/main" val="1064339491"/>
                    </a:ext>
                  </a:extLst>
                </a:gridCol>
                <a:gridCol w="3801291">
                  <a:extLst>
                    <a:ext uri="{9D8B030D-6E8A-4147-A177-3AD203B41FA5}">
                      <a16:colId xmlns:a16="http://schemas.microsoft.com/office/drawing/2014/main" val="3188056757"/>
                    </a:ext>
                  </a:extLst>
                </a:gridCol>
              </a:tblGrid>
              <a:tr h="6897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Grade Level/YOG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Enrollment 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593063"/>
                  </a:ext>
                </a:extLst>
              </a:tr>
              <a:tr h="6897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8th/YOG 2024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106436"/>
                  </a:ext>
                </a:extLst>
              </a:tr>
              <a:tr h="6897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7th/YOG 2025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210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048743"/>
                  </a:ext>
                </a:extLst>
              </a:tr>
              <a:tr h="6897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6th/YOG 2026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83544"/>
                  </a:ext>
                </a:extLst>
              </a:tr>
              <a:tr h="6897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JGMS Totals for 19-20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594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311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841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823" y="247414"/>
            <a:ext cx="2952206" cy="147688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Core Class Size Averages</a:t>
            </a:r>
            <a:endParaRPr lang="en-US" sz="4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443453"/>
              </p:ext>
            </p:extLst>
          </p:nvPr>
        </p:nvGraphicFramePr>
        <p:xfrm>
          <a:off x="3689727" y="0"/>
          <a:ext cx="7544330" cy="6377800"/>
        </p:xfrm>
        <a:graphic>
          <a:graphicData uri="http://schemas.openxmlformats.org/drawingml/2006/table">
            <a:tbl>
              <a:tblPr/>
              <a:tblGrid>
                <a:gridCol w="3772165">
                  <a:extLst>
                    <a:ext uri="{9D8B030D-6E8A-4147-A177-3AD203B41FA5}">
                      <a16:colId xmlns:a16="http://schemas.microsoft.com/office/drawing/2014/main" val="3297716608"/>
                    </a:ext>
                  </a:extLst>
                </a:gridCol>
                <a:gridCol w="3772165">
                  <a:extLst>
                    <a:ext uri="{9D8B030D-6E8A-4147-A177-3AD203B41FA5}">
                      <a16:colId xmlns:a16="http://schemas.microsoft.com/office/drawing/2014/main" val="3586074998"/>
                    </a:ext>
                  </a:extLst>
                </a:gridCol>
              </a:tblGrid>
              <a:tr h="2810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English 6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20.1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454419"/>
                  </a:ext>
                </a:extLst>
              </a:tr>
              <a:tr h="2810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Learning Strategies 6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17.2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985100"/>
                  </a:ext>
                </a:extLst>
              </a:tr>
              <a:tr h="2810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Social Studies 6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20.1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718029"/>
                  </a:ext>
                </a:extLst>
              </a:tr>
              <a:tr h="2810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Math 6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089526"/>
                  </a:ext>
                </a:extLst>
              </a:tr>
              <a:tr h="2810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Science 6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20.2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375613"/>
                  </a:ext>
                </a:extLst>
              </a:tr>
              <a:tr h="2810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World Language 6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20.7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859744"/>
                  </a:ext>
                </a:extLst>
              </a:tr>
              <a:tr h="2810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6th Grade Core Average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19.55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54561"/>
                  </a:ext>
                </a:extLst>
              </a:tr>
              <a:tr h="2810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English 7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20.8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095963"/>
                  </a:ext>
                </a:extLst>
              </a:tr>
              <a:tr h="2810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Social Studies 7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20.8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140842"/>
                  </a:ext>
                </a:extLst>
              </a:tr>
              <a:tr h="2810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Math 7  (Combined)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836433"/>
                  </a:ext>
                </a:extLst>
              </a:tr>
              <a:tr h="2810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Science 7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21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075191"/>
                  </a:ext>
                </a:extLst>
              </a:tr>
              <a:tr h="2810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World Language 7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20.9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291263"/>
                  </a:ext>
                </a:extLst>
              </a:tr>
              <a:tr h="2810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7th Grade Core Average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19.9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182369"/>
                  </a:ext>
                </a:extLst>
              </a:tr>
              <a:tr h="2810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English 8 (Combined)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17.9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728139"/>
                  </a:ext>
                </a:extLst>
              </a:tr>
              <a:tr h="2810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Social Studies 8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18.2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763103"/>
                  </a:ext>
                </a:extLst>
              </a:tr>
              <a:tr h="2810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Math (Combined)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367405"/>
                  </a:ext>
                </a:extLst>
              </a:tr>
              <a:tr h="2810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Science 8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18.2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066465"/>
                  </a:ext>
                </a:extLst>
              </a:tr>
              <a:tr h="2810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World Language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17..25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755603"/>
                  </a:ext>
                </a:extLst>
              </a:tr>
              <a:tr h="2810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8th Grade Core Average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17.11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125659"/>
                  </a:ext>
                </a:extLst>
              </a:tr>
              <a:tr h="28107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JGMS Core Average</a:t>
                      </a:r>
                      <a:endParaRPr lang="en-US" sz="160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18.85</a:t>
                      </a:r>
                      <a:endParaRPr lang="en-US" sz="1600" dirty="0">
                        <a:effectLst/>
                        <a:latin typeface="Roboto"/>
                      </a:endParaRPr>
                    </a:p>
                  </a:txBody>
                  <a:tcPr marL="37525" marR="37525" marT="37525" marB="37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51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74745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6855</TotalTime>
  <Words>1344</Words>
  <Application>Microsoft Office PowerPoint</Application>
  <PresentationFormat>Widescreen</PresentationFormat>
  <Paragraphs>593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Roboto</vt:lpstr>
      <vt:lpstr>Times New Roman</vt:lpstr>
      <vt:lpstr>Retrospect</vt:lpstr>
      <vt:lpstr>2010-2020 CLASS SIZE REPORT</vt:lpstr>
      <vt:lpstr>ENROLLMENT TRENDS</vt:lpstr>
      <vt:lpstr>ENROLLMENT PROJECTIONS</vt:lpstr>
      <vt:lpstr>ENROLLMENT PROJECTIONS</vt:lpstr>
      <vt:lpstr>CLASS SIZE GUIDELINES</vt:lpstr>
      <vt:lpstr>PowerPoint Presentation</vt:lpstr>
      <vt:lpstr>LANE SCHOOL</vt:lpstr>
      <vt:lpstr>JGMS</vt:lpstr>
      <vt:lpstr>Core Class Size Averages</vt:lpstr>
      <vt:lpstr>PowerPoint Presentation</vt:lpstr>
      <vt:lpstr>PowerPoint Presentation</vt:lpstr>
      <vt:lpstr>BHS</vt:lpstr>
      <vt:lpstr>Overlays and Average Class Sizes</vt:lpstr>
      <vt:lpstr>PowerPoint Presentation</vt:lpstr>
      <vt:lpstr>PowerPoint Presentation</vt:lpstr>
      <vt:lpstr>PowerPoint Presentation</vt:lpstr>
    </vt:vector>
  </TitlesOfParts>
  <Company>Bedford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2018-2019 CLASS SIZE REPORT</dc:title>
  <dc:creator>Jon Sills</dc:creator>
  <cp:lastModifiedBy>Erin Crowley</cp:lastModifiedBy>
  <cp:revision>38</cp:revision>
  <dcterms:created xsi:type="dcterms:W3CDTF">2018-10-16T17:12:29Z</dcterms:created>
  <dcterms:modified xsi:type="dcterms:W3CDTF">2020-10-20T14:34:26Z</dcterms:modified>
</cp:coreProperties>
</file>